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60" r:id="rId1"/>
  </p:sldMasterIdLst>
  <p:notesMasterIdLst>
    <p:notesMasterId r:id="rId8"/>
  </p:notesMasterIdLst>
  <p:handoutMasterIdLst>
    <p:handoutMasterId r:id="rId9"/>
  </p:handoutMasterIdLst>
  <p:sldIdLst>
    <p:sldId id="471" r:id="rId2"/>
    <p:sldId id="1455" r:id="rId3"/>
    <p:sldId id="1456" r:id="rId4"/>
    <p:sldId id="1457" r:id="rId5"/>
    <p:sldId id="579" r:id="rId6"/>
    <p:sldId id="14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C4DF3"/>
    <a:srgbClr val="282EEB"/>
    <a:srgbClr val="FFFFFF"/>
    <a:srgbClr val="BED8FA"/>
    <a:srgbClr val="95C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5" autoAdjust="0"/>
    <p:restoredTop sz="90155" autoAdjust="0"/>
  </p:normalViewPr>
  <p:slideViewPr>
    <p:cSldViewPr snapToGrid="0" snapToObjects="1">
      <p:cViewPr varScale="1">
        <p:scale>
          <a:sx n="89" d="100"/>
          <a:sy n="89" d="100"/>
        </p:scale>
        <p:origin x="63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A6CBD5-AAB9-A440-AFDA-B05E06938936}" type="datetimeFigureOut">
              <a:rPr lang="en-US" smtClean="0"/>
              <a:t>4/22/19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01825D-505E-0341-BA81-0968DE519F38}" type="slidenum">
              <a:rPr lang="en-US" smtClean="0"/>
              <a:t>‹#›</a:t>
            </a:fld>
            <a:endParaRPr lang="en-US"/>
          </a:p>
        </p:txBody>
      </p:sp>
    </p:spTree>
    <p:extLst>
      <p:ext uri="{BB962C8B-B14F-4D97-AF65-F5344CB8AC3E}">
        <p14:creationId xmlns:p14="http://schemas.microsoft.com/office/powerpoint/2010/main" val="3983604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9FA77-2DD3-5346-A0F9-778A49ACD1CD}" type="datetimeFigureOut">
              <a:rPr lang="en-US" smtClean="0"/>
              <a:pPr/>
              <a:t>4/22/19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CA30EC-B989-1C40-BB69-37930778154C}" type="slidenum">
              <a:rPr lang="en-US" smtClean="0"/>
              <a:pPr/>
              <a:t>‹#›</a:t>
            </a:fld>
            <a:endParaRPr lang="en-US"/>
          </a:p>
        </p:txBody>
      </p:sp>
    </p:spTree>
    <p:extLst>
      <p:ext uri="{BB962C8B-B14F-4D97-AF65-F5344CB8AC3E}">
        <p14:creationId xmlns:p14="http://schemas.microsoft.com/office/powerpoint/2010/main" val="871584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CA30EC-B989-1C40-BB69-37930778154C}" type="slidenum">
              <a:rPr lang="en-US" smtClean="0"/>
              <a:pPr/>
              <a:t>2</a:t>
            </a:fld>
            <a:endParaRPr lang="en-US"/>
          </a:p>
        </p:txBody>
      </p:sp>
    </p:spTree>
    <p:extLst>
      <p:ext uri="{BB962C8B-B14F-4D97-AF65-F5344CB8AC3E}">
        <p14:creationId xmlns:p14="http://schemas.microsoft.com/office/powerpoint/2010/main" val="1549946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Tx/>
              <a:buChar char="-"/>
            </a:pPr>
            <a:endParaRPr lang="en-US" dirty="0">
              <a:latin typeface="Helvetica"/>
              <a:cs typeface="Helvetica"/>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B0865F-6ED4-A542-9AE1-53E5E53A96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3444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Tx/>
              <a:buChar char="-"/>
            </a:pPr>
            <a:endParaRPr lang="en-US" dirty="0">
              <a:latin typeface="Helvetica"/>
              <a:cs typeface="Helvetica"/>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B0865F-6ED4-A542-9AE1-53E5E53A96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776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Tx/>
              <a:buChar char="-"/>
            </a:pPr>
            <a:endParaRPr lang="en-US" dirty="0">
              <a:latin typeface="Helvetica"/>
              <a:cs typeface="Helvetica"/>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B0865F-6ED4-A542-9AE1-53E5E53A96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665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u="sng" dirty="0">
                <a:effectLst/>
              </a:rPr>
              <a:t>Krista’s feedback on #4:</a:t>
            </a:r>
            <a:r>
              <a:rPr lang="en-US" dirty="0">
                <a:effectLst/>
              </a:rPr>
              <a:t> </a:t>
            </a:r>
            <a:r>
              <a:rPr lang="en-US" sz="1200" kern="1200" dirty="0">
                <a:solidFill>
                  <a:schemeClr val="tx1"/>
                </a:solidFill>
                <a:effectLst/>
                <a:latin typeface="+mn-lt"/>
                <a:ea typeface="+mn-ea"/>
                <a:cs typeface="+mn-cs"/>
              </a:rPr>
              <a:t>Currently, Title IX Office does provide prevention strategies in the Title IX Basics session. We also offer a Boundaries workshop that is focused on preventative strategies and tools for creating an inclusive and positive environment. Currently, the Title IX Office does collaborate with </a:t>
            </a:r>
            <a:r>
              <a:rPr lang="en-US" sz="1200" kern="1200" dirty="0" err="1">
                <a:solidFill>
                  <a:schemeClr val="tx1"/>
                </a:solidFill>
                <a:effectLst/>
                <a:latin typeface="+mn-lt"/>
                <a:ea typeface="+mn-ea"/>
                <a:cs typeface="+mn-cs"/>
              </a:rPr>
              <a:t>BeVocal</a:t>
            </a:r>
            <a:r>
              <a:rPr lang="en-US" sz="1200" kern="1200" dirty="0">
                <a:solidFill>
                  <a:schemeClr val="tx1"/>
                </a:solidFill>
                <a:effectLst/>
                <a:latin typeface="+mn-lt"/>
                <a:ea typeface="+mn-ea"/>
                <a:cs typeface="+mn-cs"/>
              </a:rPr>
              <a:t> - Bystander Intervention when the training requests include bystander intervention and Title IX related content.</a:t>
            </a:r>
            <a:r>
              <a:rPr lang="en-US" dirty="0">
                <a:effectLst/>
              </a:rPr>
              <a:t>   </a:t>
            </a:r>
            <a:endParaRPr lang="en-US" dirty="0"/>
          </a:p>
          <a:p>
            <a:r>
              <a:rPr lang="en-US" dirty="0">
                <a:effectLst/>
              </a:rPr>
              <a:t> </a:t>
            </a:r>
            <a:endParaRPr lang="en-US" dirty="0"/>
          </a:p>
          <a:p>
            <a:r>
              <a:rPr lang="en-US" dirty="0">
                <a:effectLst/>
              </a:rPr>
              <a:t> </a:t>
            </a:r>
            <a:endParaRPr lang="en-US" dirty="0"/>
          </a:p>
          <a:p>
            <a:r>
              <a:rPr lang="en-US" dirty="0">
                <a:effectLst/>
              </a:rPr>
              <a:t> </a:t>
            </a:r>
            <a:endParaRPr lang="en-US" dirty="0"/>
          </a:p>
          <a:p>
            <a:pPr marL="171450" indent="-171450">
              <a:buFontTx/>
              <a:buChar char="-"/>
            </a:pPr>
            <a:endParaRPr lang="en-US" dirty="0">
              <a:latin typeface="Helvetica"/>
              <a:cs typeface="Helvetica"/>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B0865F-6ED4-A542-9AE1-53E5E53A96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62060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Tx/>
              <a:buChar char="-"/>
            </a:pPr>
            <a:endParaRPr lang="en-US" dirty="0">
              <a:latin typeface="Helvetica"/>
              <a:cs typeface="Helvetica"/>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B0865F-6ED4-A542-9AE1-53E5E53A96A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384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2"/>
            <a:ext cx="6400800" cy="1752600"/>
          </a:xfrm>
        </p:spPr>
        <p:txBody>
          <a:bodyPr/>
          <a:lstStyle>
            <a:lvl1pPr marL="0" indent="0" algn="ctr">
              <a:buNone/>
              <a:defRPr/>
            </a:lvl1pPr>
            <a:lvl2pPr marL="457059" indent="0" algn="ctr">
              <a:buNone/>
              <a:defRPr/>
            </a:lvl2pPr>
            <a:lvl3pPr marL="914116" indent="0" algn="ctr">
              <a:buNone/>
              <a:defRPr/>
            </a:lvl3pPr>
            <a:lvl4pPr marL="1371174" indent="0" algn="ctr">
              <a:buNone/>
              <a:defRPr/>
            </a:lvl4pPr>
            <a:lvl5pPr marL="1828231" indent="0" algn="ctr">
              <a:buNone/>
              <a:defRPr/>
            </a:lvl5pPr>
            <a:lvl6pPr marL="2285289" indent="0" algn="ctr">
              <a:buNone/>
              <a:defRPr/>
            </a:lvl6pPr>
            <a:lvl7pPr marL="2742346" indent="0" algn="ctr">
              <a:buNone/>
              <a:defRPr/>
            </a:lvl7pPr>
            <a:lvl8pPr marL="3199404" indent="0" algn="ctr">
              <a:buNone/>
              <a:defRPr/>
            </a:lvl8pPr>
            <a:lvl9pPr marL="3656462" indent="0" algn="ctr">
              <a:buNone/>
              <a:defRPr/>
            </a:lvl9pPr>
          </a:lstStyle>
          <a:p>
            <a:r>
              <a:rPr lang="en-US"/>
              <a:t>Click to edit Master subtitle style</a:t>
            </a:r>
          </a:p>
        </p:txBody>
      </p:sp>
    </p:spTree>
    <p:extLst>
      <p:ext uri="{BB962C8B-B14F-4D97-AF65-F5344CB8AC3E}">
        <p14:creationId xmlns:p14="http://schemas.microsoft.com/office/powerpoint/2010/main" val="280874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613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28600"/>
            <a:ext cx="20574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3" y="228600"/>
            <a:ext cx="60198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842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228600"/>
            <a:ext cx="8229600" cy="601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7905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533400"/>
          </a:xfrm>
        </p:spPr>
        <p:txBody>
          <a:bodyPr/>
          <a:lstStyle/>
          <a:p>
            <a:r>
              <a:rPr lang="en-US"/>
              <a:t>Click to edit Master title style</a:t>
            </a:r>
          </a:p>
        </p:txBody>
      </p:sp>
      <p:sp>
        <p:nvSpPr>
          <p:cNvPr id="3" name="Content Placeholder 2"/>
          <p:cNvSpPr>
            <a:spLocks noGrp="1"/>
          </p:cNvSpPr>
          <p:nvPr>
            <p:ph sz="half" idx="1"/>
          </p:nvPr>
        </p:nvSpPr>
        <p:spPr>
          <a:xfrm>
            <a:off x="609601" y="10668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2503" y="1066800"/>
            <a:ext cx="40005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2503" y="3733800"/>
            <a:ext cx="40005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498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472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059" indent="0">
              <a:buNone/>
              <a:defRPr sz="1800"/>
            </a:lvl2pPr>
            <a:lvl3pPr marL="914116" indent="0">
              <a:buNone/>
              <a:defRPr sz="1600"/>
            </a:lvl3pPr>
            <a:lvl4pPr marL="1371174" indent="0">
              <a:buNone/>
              <a:defRPr sz="1400"/>
            </a:lvl4pPr>
            <a:lvl5pPr marL="1828231" indent="0">
              <a:buNone/>
              <a:defRPr sz="1400"/>
            </a:lvl5pPr>
            <a:lvl6pPr marL="2285289" indent="0">
              <a:buNone/>
              <a:defRPr sz="1400"/>
            </a:lvl6pPr>
            <a:lvl7pPr marL="2742346" indent="0">
              <a:buNone/>
              <a:defRPr sz="1400"/>
            </a:lvl7pPr>
            <a:lvl8pPr marL="3199404" indent="0">
              <a:buNone/>
              <a:defRPr sz="1400"/>
            </a:lvl8pPr>
            <a:lvl9pPr marL="3656462" indent="0">
              <a:buNone/>
              <a:defRPr sz="1400"/>
            </a:lvl9pPr>
          </a:lstStyle>
          <a:p>
            <a:pPr lvl="0"/>
            <a:r>
              <a:rPr lang="en-US"/>
              <a:t>Click to edit Master text styles</a:t>
            </a:r>
          </a:p>
        </p:txBody>
      </p:sp>
    </p:spTree>
    <p:extLst>
      <p:ext uri="{BB962C8B-B14F-4D97-AF65-F5344CB8AC3E}">
        <p14:creationId xmlns:p14="http://schemas.microsoft.com/office/powerpoint/2010/main" val="21780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1" y="10668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3" y="10668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849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059" indent="0">
              <a:buNone/>
              <a:defRPr sz="2000" b="1"/>
            </a:lvl2pPr>
            <a:lvl3pPr marL="914116" indent="0">
              <a:buNone/>
              <a:defRPr sz="1800" b="1"/>
            </a:lvl3pPr>
            <a:lvl4pPr marL="1371174" indent="0">
              <a:buNone/>
              <a:defRPr sz="1600" b="1"/>
            </a:lvl4pPr>
            <a:lvl5pPr marL="1828231" indent="0">
              <a:buNone/>
              <a:defRPr sz="1600" b="1"/>
            </a:lvl5pPr>
            <a:lvl6pPr marL="2285289" indent="0">
              <a:buNone/>
              <a:defRPr sz="1600" b="1"/>
            </a:lvl6pPr>
            <a:lvl7pPr marL="2742346" indent="0">
              <a:buNone/>
              <a:defRPr sz="1600" b="1"/>
            </a:lvl7pPr>
            <a:lvl8pPr marL="3199404" indent="0">
              <a:buNone/>
              <a:defRPr sz="1600" b="1"/>
            </a:lvl8pPr>
            <a:lvl9pPr marL="3656462"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4"/>
            <a:ext cx="4041775" cy="639762"/>
          </a:xfrm>
        </p:spPr>
        <p:txBody>
          <a:bodyPr anchor="b"/>
          <a:lstStyle>
            <a:lvl1pPr marL="0" indent="0">
              <a:buNone/>
              <a:defRPr sz="2400" b="1"/>
            </a:lvl1pPr>
            <a:lvl2pPr marL="457059" indent="0">
              <a:buNone/>
              <a:defRPr sz="2000" b="1"/>
            </a:lvl2pPr>
            <a:lvl3pPr marL="914116" indent="0">
              <a:buNone/>
              <a:defRPr sz="1800" b="1"/>
            </a:lvl3pPr>
            <a:lvl4pPr marL="1371174" indent="0">
              <a:buNone/>
              <a:defRPr sz="1600" b="1"/>
            </a:lvl4pPr>
            <a:lvl5pPr marL="1828231" indent="0">
              <a:buNone/>
              <a:defRPr sz="1600" b="1"/>
            </a:lvl5pPr>
            <a:lvl6pPr marL="2285289" indent="0">
              <a:buNone/>
              <a:defRPr sz="1600" b="1"/>
            </a:lvl6pPr>
            <a:lvl7pPr marL="2742346" indent="0">
              <a:buNone/>
              <a:defRPr sz="1600" b="1"/>
            </a:lvl7pPr>
            <a:lvl8pPr marL="3199404" indent="0">
              <a:buNone/>
              <a:defRPr sz="1600" b="1"/>
            </a:lvl8pPr>
            <a:lvl9pPr marL="365646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882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3316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12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059" indent="0">
              <a:buNone/>
              <a:defRPr sz="1200"/>
            </a:lvl2pPr>
            <a:lvl3pPr marL="914116" indent="0">
              <a:buNone/>
              <a:defRPr sz="1000"/>
            </a:lvl3pPr>
            <a:lvl4pPr marL="1371174" indent="0">
              <a:buNone/>
              <a:defRPr sz="900"/>
            </a:lvl4pPr>
            <a:lvl5pPr marL="1828231" indent="0">
              <a:buNone/>
              <a:defRPr sz="900"/>
            </a:lvl5pPr>
            <a:lvl6pPr marL="2285289" indent="0">
              <a:buNone/>
              <a:defRPr sz="900"/>
            </a:lvl6pPr>
            <a:lvl7pPr marL="2742346" indent="0">
              <a:buNone/>
              <a:defRPr sz="900"/>
            </a:lvl7pPr>
            <a:lvl8pPr marL="3199404" indent="0">
              <a:buNone/>
              <a:defRPr sz="900"/>
            </a:lvl8pPr>
            <a:lvl9pPr marL="3656462" indent="0">
              <a:buNone/>
              <a:defRPr sz="900"/>
            </a:lvl9pPr>
          </a:lstStyle>
          <a:p>
            <a:pPr lvl="0"/>
            <a:r>
              <a:rPr lang="en-US"/>
              <a:t>Click to edit Master text styles</a:t>
            </a:r>
          </a:p>
        </p:txBody>
      </p:sp>
    </p:spTree>
    <p:extLst>
      <p:ext uri="{BB962C8B-B14F-4D97-AF65-F5344CB8AC3E}">
        <p14:creationId xmlns:p14="http://schemas.microsoft.com/office/powerpoint/2010/main" val="2025828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59" indent="0">
              <a:buNone/>
              <a:defRPr sz="2800"/>
            </a:lvl2pPr>
            <a:lvl3pPr marL="914116" indent="0">
              <a:buNone/>
              <a:defRPr sz="2400"/>
            </a:lvl3pPr>
            <a:lvl4pPr marL="1371174" indent="0">
              <a:buNone/>
              <a:defRPr sz="2000"/>
            </a:lvl4pPr>
            <a:lvl5pPr marL="1828231" indent="0">
              <a:buNone/>
              <a:defRPr sz="2000"/>
            </a:lvl5pPr>
            <a:lvl6pPr marL="2285289" indent="0">
              <a:buNone/>
              <a:defRPr sz="2000"/>
            </a:lvl6pPr>
            <a:lvl7pPr marL="2742346" indent="0">
              <a:buNone/>
              <a:defRPr sz="2000"/>
            </a:lvl7pPr>
            <a:lvl8pPr marL="3199404" indent="0">
              <a:buNone/>
              <a:defRPr sz="2000"/>
            </a:lvl8pPr>
            <a:lvl9pPr marL="3656462"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59" indent="0">
              <a:buNone/>
              <a:defRPr sz="1200"/>
            </a:lvl2pPr>
            <a:lvl3pPr marL="914116" indent="0">
              <a:buNone/>
              <a:defRPr sz="1000"/>
            </a:lvl3pPr>
            <a:lvl4pPr marL="1371174" indent="0">
              <a:buNone/>
              <a:defRPr sz="900"/>
            </a:lvl4pPr>
            <a:lvl5pPr marL="1828231" indent="0">
              <a:buNone/>
              <a:defRPr sz="900"/>
            </a:lvl5pPr>
            <a:lvl6pPr marL="2285289" indent="0">
              <a:buNone/>
              <a:defRPr sz="900"/>
            </a:lvl6pPr>
            <a:lvl7pPr marL="2742346" indent="0">
              <a:buNone/>
              <a:defRPr sz="900"/>
            </a:lvl7pPr>
            <a:lvl8pPr marL="3199404" indent="0">
              <a:buNone/>
              <a:defRPr sz="900"/>
            </a:lvl8pPr>
            <a:lvl9pPr marL="3656462" indent="0">
              <a:buNone/>
              <a:defRPr sz="900"/>
            </a:lvl9pPr>
          </a:lstStyle>
          <a:p>
            <a:pPr lvl="0"/>
            <a:r>
              <a:rPr lang="en-US"/>
              <a:t>Click to edit Master text styles</a:t>
            </a:r>
          </a:p>
        </p:txBody>
      </p:sp>
    </p:spTree>
    <p:extLst>
      <p:ext uri="{BB962C8B-B14F-4D97-AF65-F5344CB8AC3E}">
        <p14:creationId xmlns:p14="http://schemas.microsoft.com/office/powerpoint/2010/main" val="1215013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228600"/>
            <a:ext cx="7924800" cy="5334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45" tIns="46024" rIns="92045" bIns="46024" numCol="1" anchor="b" anchorCtr="0" compatLnSpc="1">
            <a:prstTxWarp prst="textNoShape">
              <a:avLst/>
            </a:prstTxWarp>
          </a:bodyPr>
          <a:lstStyle/>
          <a:p>
            <a:pPr lvl="0"/>
            <a:r>
              <a:rPr lang="en-US"/>
              <a:t>Title</a:t>
            </a:r>
          </a:p>
        </p:txBody>
      </p:sp>
      <p:sp>
        <p:nvSpPr>
          <p:cNvPr id="1027" name="Rectangle 3"/>
          <p:cNvSpPr>
            <a:spLocks noGrp="1" noChangeArrowheads="1"/>
          </p:cNvSpPr>
          <p:nvPr>
            <p:ph type="body" idx="1"/>
          </p:nvPr>
        </p:nvSpPr>
        <p:spPr bwMode="auto">
          <a:xfrm>
            <a:off x="609602" y="1066800"/>
            <a:ext cx="8153400" cy="51816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45" tIns="46024" rIns="92045" bIns="46024" numCol="1" anchor="t" anchorCtr="0" compatLnSpc="1">
            <a:prstTxWarp prst="textNoShape">
              <a:avLst/>
            </a:prstTxWarp>
          </a:bodyPr>
          <a:lstStyle/>
          <a:p>
            <a:pPr lvl="0"/>
            <a:r>
              <a:rPr lang="en-US"/>
              <a:t>Section</a:t>
            </a:r>
          </a:p>
        </p:txBody>
      </p:sp>
    </p:spTree>
    <p:extLst>
      <p:ext uri="{BB962C8B-B14F-4D97-AF65-F5344CB8AC3E}">
        <p14:creationId xmlns:p14="http://schemas.microsoft.com/office/powerpoint/2010/main" val="75717208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r" rtl="0" eaLnBrk="0" fontAlgn="base" hangingPunct="0">
        <a:spcBef>
          <a:spcPct val="0"/>
        </a:spcBef>
        <a:spcAft>
          <a:spcPct val="0"/>
        </a:spcAft>
        <a:defRPr sz="2400" b="1" i="1">
          <a:solidFill>
            <a:srgbClr val="800000"/>
          </a:solidFill>
          <a:latin typeface="+mj-lt"/>
          <a:ea typeface="ＭＳ Ｐゴシック" pitchFamily="-111" charset="-128"/>
          <a:cs typeface="ＭＳ Ｐゴシック" pitchFamily="-111" charset="-128"/>
        </a:defRPr>
      </a:lvl1pPr>
      <a:lvl2pPr algn="r" rtl="0" eaLnBrk="0" fontAlgn="base" hangingPunct="0">
        <a:spcBef>
          <a:spcPct val="0"/>
        </a:spcBef>
        <a:spcAft>
          <a:spcPct val="0"/>
        </a:spcAft>
        <a:defRPr sz="2400" b="1" i="1">
          <a:solidFill>
            <a:srgbClr val="800000"/>
          </a:solidFill>
          <a:latin typeface="Times New Roman" pitchFamily="-111" charset="0"/>
          <a:ea typeface="ＭＳ Ｐゴシック" pitchFamily="-111" charset="-128"/>
          <a:cs typeface="ＭＳ Ｐゴシック" pitchFamily="-111" charset="-128"/>
        </a:defRPr>
      </a:lvl2pPr>
      <a:lvl3pPr algn="r" rtl="0" eaLnBrk="0" fontAlgn="base" hangingPunct="0">
        <a:spcBef>
          <a:spcPct val="0"/>
        </a:spcBef>
        <a:spcAft>
          <a:spcPct val="0"/>
        </a:spcAft>
        <a:defRPr sz="2400" b="1" i="1">
          <a:solidFill>
            <a:srgbClr val="800000"/>
          </a:solidFill>
          <a:latin typeface="Times New Roman" pitchFamily="-111" charset="0"/>
          <a:ea typeface="ＭＳ Ｐゴシック" pitchFamily="-111" charset="-128"/>
          <a:cs typeface="ＭＳ Ｐゴシック" pitchFamily="-111" charset="-128"/>
        </a:defRPr>
      </a:lvl3pPr>
      <a:lvl4pPr algn="r" rtl="0" eaLnBrk="0" fontAlgn="base" hangingPunct="0">
        <a:spcBef>
          <a:spcPct val="0"/>
        </a:spcBef>
        <a:spcAft>
          <a:spcPct val="0"/>
        </a:spcAft>
        <a:defRPr sz="2400" b="1" i="1">
          <a:solidFill>
            <a:srgbClr val="800000"/>
          </a:solidFill>
          <a:latin typeface="Times New Roman" pitchFamily="-111" charset="0"/>
          <a:ea typeface="ＭＳ Ｐゴシック" pitchFamily="-111" charset="-128"/>
          <a:cs typeface="ＭＳ Ｐゴシック" pitchFamily="-111" charset="-128"/>
        </a:defRPr>
      </a:lvl4pPr>
      <a:lvl5pPr algn="r" rtl="0" eaLnBrk="0" fontAlgn="base" hangingPunct="0">
        <a:spcBef>
          <a:spcPct val="0"/>
        </a:spcBef>
        <a:spcAft>
          <a:spcPct val="0"/>
        </a:spcAft>
        <a:defRPr sz="2400" b="1" i="1">
          <a:solidFill>
            <a:srgbClr val="800000"/>
          </a:solidFill>
          <a:latin typeface="Times New Roman" pitchFamily="-111" charset="0"/>
          <a:ea typeface="ＭＳ Ｐゴシック" pitchFamily="-111" charset="-128"/>
          <a:cs typeface="ＭＳ Ｐゴシック" pitchFamily="-111" charset="-128"/>
        </a:defRPr>
      </a:lvl5pPr>
      <a:lvl6pPr marL="457059" algn="r" rtl="0" fontAlgn="base">
        <a:spcBef>
          <a:spcPct val="0"/>
        </a:spcBef>
        <a:spcAft>
          <a:spcPct val="0"/>
        </a:spcAft>
        <a:defRPr sz="2400" b="1" i="1">
          <a:solidFill>
            <a:srgbClr val="800000"/>
          </a:solidFill>
          <a:latin typeface="Times New Roman" pitchFamily="-111" charset="0"/>
        </a:defRPr>
      </a:lvl6pPr>
      <a:lvl7pPr marL="914116" algn="r" rtl="0" fontAlgn="base">
        <a:spcBef>
          <a:spcPct val="0"/>
        </a:spcBef>
        <a:spcAft>
          <a:spcPct val="0"/>
        </a:spcAft>
        <a:defRPr sz="2400" b="1" i="1">
          <a:solidFill>
            <a:srgbClr val="800000"/>
          </a:solidFill>
          <a:latin typeface="Times New Roman" pitchFamily="-111" charset="0"/>
        </a:defRPr>
      </a:lvl7pPr>
      <a:lvl8pPr marL="1371174" algn="r" rtl="0" fontAlgn="base">
        <a:spcBef>
          <a:spcPct val="0"/>
        </a:spcBef>
        <a:spcAft>
          <a:spcPct val="0"/>
        </a:spcAft>
        <a:defRPr sz="2400" b="1" i="1">
          <a:solidFill>
            <a:srgbClr val="800000"/>
          </a:solidFill>
          <a:latin typeface="Times New Roman" pitchFamily="-111" charset="0"/>
        </a:defRPr>
      </a:lvl8pPr>
      <a:lvl9pPr marL="1828231" algn="r" rtl="0" fontAlgn="base">
        <a:spcBef>
          <a:spcPct val="0"/>
        </a:spcBef>
        <a:spcAft>
          <a:spcPct val="0"/>
        </a:spcAft>
        <a:defRPr sz="2400" b="1" i="1">
          <a:solidFill>
            <a:srgbClr val="800000"/>
          </a:solidFill>
          <a:latin typeface="Times New Roman" pitchFamily="-111" charset="0"/>
        </a:defRPr>
      </a:lvl9pPr>
    </p:titleStyle>
    <p:bodyStyle>
      <a:lvl1pPr marL="342793" indent="-342793" algn="l" rtl="0" eaLnBrk="0" fontAlgn="base" hangingPunct="0">
        <a:spcBef>
          <a:spcPct val="20000"/>
        </a:spcBef>
        <a:spcAft>
          <a:spcPct val="0"/>
        </a:spcAft>
        <a:buClr>
          <a:schemeClr val="tx2"/>
        </a:buClr>
        <a:defRPr>
          <a:solidFill>
            <a:srgbClr val="0000CC"/>
          </a:solidFill>
          <a:latin typeface="+mn-lt"/>
          <a:ea typeface="ＭＳ Ｐゴシック" pitchFamily="-111" charset="-128"/>
          <a:cs typeface="ＭＳ Ｐゴシック" pitchFamily="-111" charset="-128"/>
        </a:defRPr>
      </a:lvl1pPr>
      <a:lvl2pPr marL="742719" indent="-285660" algn="l" rtl="0" eaLnBrk="0" fontAlgn="base" hangingPunct="0">
        <a:spcBef>
          <a:spcPct val="20000"/>
        </a:spcBef>
        <a:spcAft>
          <a:spcPct val="0"/>
        </a:spcAft>
        <a:buClr>
          <a:schemeClr val="tx2"/>
        </a:buClr>
        <a:buChar char="–"/>
        <a:defRPr sz="2800">
          <a:solidFill>
            <a:schemeClr val="tx1"/>
          </a:solidFill>
          <a:latin typeface="+mn-lt"/>
          <a:ea typeface="ＭＳ Ｐゴシック" pitchFamily="-111" charset="-128"/>
        </a:defRPr>
      </a:lvl2pPr>
      <a:lvl3pPr marL="1142646" indent="-228529" algn="l" rtl="0" eaLnBrk="0" fontAlgn="base" hangingPunct="0">
        <a:spcBef>
          <a:spcPct val="20000"/>
        </a:spcBef>
        <a:spcAft>
          <a:spcPct val="0"/>
        </a:spcAft>
        <a:buClr>
          <a:schemeClr val="tx2"/>
        </a:buClr>
        <a:buChar char="•"/>
        <a:defRPr sz="2400">
          <a:solidFill>
            <a:schemeClr val="tx1"/>
          </a:solidFill>
          <a:latin typeface="+mn-lt"/>
          <a:ea typeface="ＭＳ Ｐゴシック" pitchFamily="-111" charset="-128"/>
        </a:defRPr>
      </a:lvl3pPr>
      <a:lvl4pPr marL="1599702" indent="-228529" algn="l" rtl="0" eaLnBrk="0" fontAlgn="base" hangingPunct="0">
        <a:spcBef>
          <a:spcPct val="20000"/>
        </a:spcBef>
        <a:spcAft>
          <a:spcPct val="0"/>
        </a:spcAft>
        <a:buClr>
          <a:schemeClr val="tx2"/>
        </a:buClr>
        <a:buChar char="–"/>
        <a:defRPr sz="2000">
          <a:solidFill>
            <a:schemeClr val="tx1"/>
          </a:solidFill>
          <a:latin typeface="+mn-lt"/>
          <a:ea typeface="ＭＳ Ｐゴシック" pitchFamily="-111" charset="-128"/>
        </a:defRPr>
      </a:lvl4pPr>
      <a:lvl5pPr marL="2056760" indent="-228529" algn="l" rtl="0" eaLnBrk="0" fontAlgn="base" hangingPunct="0">
        <a:spcBef>
          <a:spcPct val="20000"/>
        </a:spcBef>
        <a:spcAft>
          <a:spcPct val="0"/>
        </a:spcAft>
        <a:buClr>
          <a:schemeClr val="tx2"/>
        </a:buClr>
        <a:buChar char="•"/>
        <a:defRPr sz="2000">
          <a:solidFill>
            <a:schemeClr val="tx1"/>
          </a:solidFill>
          <a:latin typeface="+mn-lt"/>
          <a:ea typeface="ＭＳ Ｐゴシック" pitchFamily="-111" charset="-128"/>
        </a:defRPr>
      </a:lvl5pPr>
      <a:lvl6pPr marL="2513818" indent="-228529" algn="l" rtl="0" fontAlgn="base">
        <a:spcBef>
          <a:spcPct val="20000"/>
        </a:spcBef>
        <a:spcAft>
          <a:spcPct val="0"/>
        </a:spcAft>
        <a:buClr>
          <a:schemeClr val="tx2"/>
        </a:buClr>
        <a:buChar char="•"/>
        <a:defRPr sz="2000">
          <a:solidFill>
            <a:schemeClr val="tx1"/>
          </a:solidFill>
          <a:latin typeface="+mn-lt"/>
          <a:ea typeface="ＭＳ Ｐゴシック" pitchFamily="-111" charset="-128"/>
        </a:defRPr>
      </a:lvl6pPr>
      <a:lvl7pPr marL="2970876" indent="-228529" algn="l" rtl="0" fontAlgn="base">
        <a:spcBef>
          <a:spcPct val="20000"/>
        </a:spcBef>
        <a:spcAft>
          <a:spcPct val="0"/>
        </a:spcAft>
        <a:buClr>
          <a:schemeClr val="tx2"/>
        </a:buClr>
        <a:buChar char="•"/>
        <a:defRPr sz="2000">
          <a:solidFill>
            <a:schemeClr val="tx1"/>
          </a:solidFill>
          <a:latin typeface="+mn-lt"/>
          <a:ea typeface="ＭＳ Ｐゴシック" pitchFamily="-111" charset="-128"/>
        </a:defRPr>
      </a:lvl7pPr>
      <a:lvl8pPr marL="3427934" indent="-228529" algn="l" rtl="0" fontAlgn="base">
        <a:spcBef>
          <a:spcPct val="20000"/>
        </a:spcBef>
        <a:spcAft>
          <a:spcPct val="0"/>
        </a:spcAft>
        <a:buClr>
          <a:schemeClr val="tx2"/>
        </a:buClr>
        <a:buChar char="•"/>
        <a:defRPr sz="2000">
          <a:solidFill>
            <a:schemeClr val="tx1"/>
          </a:solidFill>
          <a:latin typeface="+mn-lt"/>
          <a:ea typeface="ＭＳ Ｐゴシック" pitchFamily="-111" charset="-128"/>
        </a:defRPr>
      </a:lvl8pPr>
      <a:lvl9pPr marL="3884991" indent="-228529" algn="l" rtl="0" fontAlgn="base">
        <a:spcBef>
          <a:spcPct val="20000"/>
        </a:spcBef>
        <a:spcAft>
          <a:spcPct val="0"/>
        </a:spcAft>
        <a:buClr>
          <a:schemeClr val="tx2"/>
        </a:buClr>
        <a:buChar char="•"/>
        <a:defRPr sz="2000">
          <a:solidFill>
            <a:schemeClr val="tx1"/>
          </a:solidFill>
          <a:latin typeface="+mn-lt"/>
          <a:ea typeface="ＭＳ Ｐゴシック" pitchFamily="-111" charset="-128"/>
        </a:defRPr>
      </a:lvl9pPr>
    </p:bodyStyle>
    <p:otherStyle>
      <a:defPPr>
        <a:defRPr lang="en-US"/>
      </a:defPPr>
      <a:lvl1pPr marL="0" algn="l" defTabSz="457059" rtl="0" eaLnBrk="1" latinLnBrk="0" hangingPunct="1">
        <a:defRPr sz="1800" kern="1200">
          <a:solidFill>
            <a:schemeClr val="tx1"/>
          </a:solidFill>
          <a:latin typeface="+mn-lt"/>
          <a:ea typeface="+mn-ea"/>
          <a:cs typeface="+mn-cs"/>
        </a:defRPr>
      </a:lvl1pPr>
      <a:lvl2pPr marL="457059" algn="l" defTabSz="457059" rtl="0" eaLnBrk="1" latinLnBrk="0" hangingPunct="1">
        <a:defRPr sz="1800" kern="1200">
          <a:solidFill>
            <a:schemeClr val="tx1"/>
          </a:solidFill>
          <a:latin typeface="+mn-lt"/>
          <a:ea typeface="+mn-ea"/>
          <a:cs typeface="+mn-cs"/>
        </a:defRPr>
      </a:lvl2pPr>
      <a:lvl3pPr marL="914116" algn="l" defTabSz="457059" rtl="0" eaLnBrk="1" latinLnBrk="0" hangingPunct="1">
        <a:defRPr sz="1800" kern="1200">
          <a:solidFill>
            <a:schemeClr val="tx1"/>
          </a:solidFill>
          <a:latin typeface="+mn-lt"/>
          <a:ea typeface="+mn-ea"/>
          <a:cs typeface="+mn-cs"/>
        </a:defRPr>
      </a:lvl3pPr>
      <a:lvl4pPr marL="1371174" algn="l" defTabSz="457059" rtl="0" eaLnBrk="1" latinLnBrk="0" hangingPunct="1">
        <a:defRPr sz="1800" kern="1200">
          <a:solidFill>
            <a:schemeClr val="tx1"/>
          </a:solidFill>
          <a:latin typeface="+mn-lt"/>
          <a:ea typeface="+mn-ea"/>
          <a:cs typeface="+mn-cs"/>
        </a:defRPr>
      </a:lvl4pPr>
      <a:lvl5pPr marL="1828231" algn="l" defTabSz="457059" rtl="0" eaLnBrk="1" latinLnBrk="0" hangingPunct="1">
        <a:defRPr sz="1800" kern="1200">
          <a:solidFill>
            <a:schemeClr val="tx1"/>
          </a:solidFill>
          <a:latin typeface="+mn-lt"/>
          <a:ea typeface="+mn-ea"/>
          <a:cs typeface="+mn-cs"/>
        </a:defRPr>
      </a:lvl5pPr>
      <a:lvl6pPr marL="2285289" algn="l" defTabSz="457059" rtl="0" eaLnBrk="1" latinLnBrk="0" hangingPunct="1">
        <a:defRPr sz="1800" kern="1200">
          <a:solidFill>
            <a:schemeClr val="tx1"/>
          </a:solidFill>
          <a:latin typeface="+mn-lt"/>
          <a:ea typeface="+mn-ea"/>
          <a:cs typeface="+mn-cs"/>
        </a:defRPr>
      </a:lvl6pPr>
      <a:lvl7pPr marL="2742346" algn="l" defTabSz="457059" rtl="0" eaLnBrk="1" latinLnBrk="0" hangingPunct="1">
        <a:defRPr sz="1800" kern="1200">
          <a:solidFill>
            <a:schemeClr val="tx1"/>
          </a:solidFill>
          <a:latin typeface="+mn-lt"/>
          <a:ea typeface="+mn-ea"/>
          <a:cs typeface="+mn-cs"/>
        </a:defRPr>
      </a:lvl7pPr>
      <a:lvl8pPr marL="3199404" algn="l" defTabSz="457059" rtl="0" eaLnBrk="1" latinLnBrk="0" hangingPunct="1">
        <a:defRPr sz="1800" kern="1200">
          <a:solidFill>
            <a:schemeClr val="tx1"/>
          </a:solidFill>
          <a:latin typeface="+mn-lt"/>
          <a:ea typeface="+mn-ea"/>
          <a:cs typeface="+mn-cs"/>
        </a:defRPr>
      </a:lvl8pPr>
      <a:lvl9pPr marL="3656462" algn="l" defTabSz="45705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2"/>
          <p:cNvGraphicFramePr>
            <a:graphicFrameLocks noChangeAspect="1"/>
          </p:cNvGraphicFramePr>
          <p:nvPr/>
        </p:nvGraphicFramePr>
        <p:xfrm>
          <a:off x="4514850" y="3321051"/>
          <a:ext cx="114300" cy="215900"/>
        </p:xfrm>
        <a:graphic>
          <a:graphicData uri="http://schemas.openxmlformats.org/presentationml/2006/ole">
            <mc:AlternateContent xmlns:mc="http://schemas.openxmlformats.org/markup-compatibility/2006">
              <mc:Choice xmlns:v="urn:schemas-microsoft-com:vml" Requires="v">
                <p:oleObj spid="_x0000_s3799" name="Equation" r:id="rId4" imgW="114120" imgH="215640" progId="Equation.3">
                  <p:embed/>
                </p:oleObj>
              </mc:Choice>
              <mc:Fallback>
                <p:oleObj name="Equation"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1"/>
                        <a:ext cx="114300" cy="215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5" name="Text Box 6"/>
          <p:cNvSpPr txBox="1">
            <a:spLocks noChangeArrowheads="1"/>
          </p:cNvSpPr>
          <p:nvPr/>
        </p:nvSpPr>
        <p:spPr bwMode="auto">
          <a:xfrm>
            <a:off x="152400" y="1967329"/>
            <a:ext cx="8231629" cy="2739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399" tIns="45701" rIns="91399" bIns="45701">
            <a:spAutoFit/>
          </a:bodyPr>
          <a:lstStyle>
            <a:lvl1pPr>
              <a:defRPr sz="2800">
                <a:solidFill>
                  <a:schemeClr val="bg1"/>
                </a:solidFill>
                <a:latin typeface="Helvetica" charset="0"/>
                <a:ea typeface="ＭＳ Ｐゴシック" charset="0"/>
                <a:cs typeface="ＭＳ Ｐゴシック" charset="0"/>
              </a:defRPr>
            </a:lvl1pPr>
            <a:lvl2pPr marL="742950" indent="-285750">
              <a:defRPr sz="2800">
                <a:solidFill>
                  <a:schemeClr val="bg1"/>
                </a:solidFill>
                <a:latin typeface="Helvetica" charset="0"/>
                <a:ea typeface="ＭＳ Ｐゴシック" charset="0"/>
              </a:defRPr>
            </a:lvl2pPr>
            <a:lvl3pPr marL="1143000" indent="-228600">
              <a:defRPr sz="2800">
                <a:solidFill>
                  <a:schemeClr val="bg1"/>
                </a:solidFill>
                <a:latin typeface="Helvetica" charset="0"/>
                <a:ea typeface="ＭＳ Ｐゴシック" charset="0"/>
              </a:defRPr>
            </a:lvl3pPr>
            <a:lvl4pPr marL="1600200" indent="-228600">
              <a:defRPr sz="2800">
                <a:solidFill>
                  <a:schemeClr val="bg1"/>
                </a:solidFill>
                <a:latin typeface="Helvetica" charset="0"/>
                <a:ea typeface="ＭＳ Ｐゴシック" charset="0"/>
              </a:defRPr>
            </a:lvl4pPr>
            <a:lvl5pPr marL="2057400" indent="-228600">
              <a:defRPr sz="2800">
                <a:solidFill>
                  <a:schemeClr val="bg1"/>
                </a:solidFill>
                <a:latin typeface="Helvetica" charset="0"/>
                <a:ea typeface="ＭＳ Ｐゴシック" charset="0"/>
              </a:defRPr>
            </a:lvl5pPr>
            <a:lvl6pPr marL="2514600" indent="-228600" eaLnBrk="0" fontAlgn="base" hangingPunct="0">
              <a:spcBef>
                <a:spcPct val="0"/>
              </a:spcBef>
              <a:spcAft>
                <a:spcPct val="0"/>
              </a:spcAft>
              <a:defRPr sz="2800">
                <a:solidFill>
                  <a:schemeClr val="bg1"/>
                </a:solidFill>
                <a:latin typeface="Helvetica" charset="0"/>
                <a:ea typeface="ＭＳ Ｐゴシック" charset="0"/>
              </a:defRPr>
            </a:lvl6pPr>
            <a:lvl7pPr marL="2971800" indent="-228600" eaLnBrk="0" fontAlgn="base" hangingPunct="0">
              <a:spcBef>
                <a:spcPct val="0"/>
              </a:spcBef>
              <a:spcAft>
                <a:spcPct val="0"/>
              </a:spcAft>
              <a:defRPr sz="2800">
                <a:solidFill>
                  <a:schemeClr val="bg1"/>
                </a:solidFill>
                <a:latin typeface="Helvetica" charset="0"/>
                <a:ea typeface="ＭＳ Ｐゴシック" charset="0"/>
              </a:defRPr>
            </a:lvl7pPr>
            <a:lvl8pPr marL="3429000" indent="-228600" eaLnBrk="0" fontAlgn="base" hangingPunct="0">
              <a:spcBef>
                <a:spcPct val="0"/>
              </a:spcBef>
              <a:spcAft>
                <a:spcPct val="0"/>
              </a:spcAft>
              <a:defRPr sz="2800">
                <a:solidFill>
                  <a:schemeClr val="bg1"/>
                </a:solidFill>
                <a:latin typeface="Helvetica" charset="0"/>
                <a:ea typeface="ＭＳ Ｐゴシック" charset="0"/>
              </a:defRPr>
            </a:lvl8pPr>
            <a:lvl9pPr marL="3886200" indent="-228600" eaLnBrk="0" fontAlgn="base" hangingPunct="0">
              <a:spcBef>
                <a:spcPct val="0"/>
              </a:spcBef>
              <a:spcAft>
                <a:spcPct val="0"/>
              </a:spcAft>
              <a:defRPr sz="2800">
                <a:solidFill>
                  <a:schemeClr val="bg1"/>
                </a:solidFill>
                <a:latin typeface="Helvetica" charset="0"/>
                <a:ea typeface="ＭＳ Ｐゴシック" charset="0"/>
              </a:defRPr>
            </a:lvl9pPr>
          </a:lstStyle>
          <a:p>
            <a:pPr algn="ctr"/>
            <a:r>
              <a:rPr lang="en-US" sz="2400" b="1" dirty="0"/>
              <a:t>Title IX and Fostering an Inclusive Working and Learning Environment</a:t>
            </a:r>
          </a:p>
          <a:p>
            <a:pPr algn="ctr"/>
            <a:endParaRPr lang="en-US" sz="2400" dirty="0"/>
          </a:p>
          <a:p>
            <a:pPr algn="ctr"/>
            <a:r>
              <a:rPr lang="en-US" sz="2000" dirty="0"/>
              <a:t>    </a:t>
            </a:r>
            <a:r>
              <a:rPr lang="en-US" sz="2000" dirty="0" err="1"/>
              <a:t>Shardha</a:t>
            </a:r>
            <a:r>
              <a:rPr lang="en-US" sz="2000" dirty="0"/>
              <a:t> </a:t>
            </a:r>
            <a:r>
              <a:rPr lang="en-US" sz="2000" dirty="0" err="1"/>
              <a:t>Jogee</a:t>
            </a:r>
            <a:r>
              <a:rPr lang="en-US" sz="2000" dirty="0"/>
              <a:t> (University Faculty </a:t>
            </a:r>
            <a:r>
              <a:rPr lang="en-US" sz="2000" dirty="0">
                <a:solidFill>
                  <a:srgbClr val="000000"/>
                </a:solidFill>
                <a:latin typeface="Helvetica"/>
                <a:cs typeface="Helvetica"/>
              </a:rPr>
              <a:t>Gender Equity Council), </a:t>
            </a:r>
          </a:p>
          <a:p>
            <a:pPr algn="ctr"/>
            <a:r>
              <a:rPr lang="en-US" sz="2000" dirty="0">
                <a:solidFill>
                  <a:srgbClr val="000000"/>
                </a:solidFill>
                <a:latin typeface="Helvetica"/>
                <a:cs typeface="Helvetica"/>
              </a:rPr>
              <a:t>Norma </a:t>
            </a:r>
            <a:r>
              <a:rPr lang="en-US" sz="2000" dirty="0"/>
              <a:t>Fowler (</a:t>
            </a:r>
            <a:r>
              <a:rPr lang="en-US" sz="2000" dirty="0">
                <a:solidFill>
                  <a:srgbClr val="000000"/>
                </a:solidFill>
                <a:latin typeface="Helvetica"/>
                <a:cs typeface="Helvetica"/>
              </a:rPr>
              <a:t>Faculty Women's Organization),</a:t>
            </a:r>
          </a:p>
          <a:p>
            <a:pPr algn="ctr"/>
            <a:r>
              <a:rPr lang="en-US" sz="2000" dirty="0"/>
              <a:t>Krista Anderson (</a:t>
            </a:r>
            <a:r>
              <a:rPr lang="en-US" sz="2000" dirty="0">
                <a:solidFill>
                  <a:srgbClr val="000000"/>
                </a:solidFill>
                <a:latin typeface="Helvetica"/>
                <a:cs typeface="Helvetica"/>
              </a:rPr>
              <a:t>Associate Vice President and Title IX Coordinator) </a:t>
            </a:r>
          </a:p>
          <a:p>
            <a:pPr algn="ctr"/>
            <a:endParaRPr lang="en-US" sz="1500" dirty="0">
              <a:solidFill>
                <a:srgbClr val="000000"/>
              </a:solidFill>
              <a:latin typeface="Helvetica"/>
              <a:cs typeface="Helvetica"/>
            </a:endParaRPr>
          </a:p>
          <a:p>
            <a:pPr algn="ctr"/>
            <a:r>
              <a:rPr lang="en-US" sz="2000" dirty="0"/>
              <a:t>(April 22, 2019)</a:t>
            </a:r>
          </a:p>
        </p:txBody>
      </p:sp>
      <p:sp>
        <p:nvSpPr>
          <p:cNvPr id="10" name="Rectangle 6"/>
          <p:cNvSpPr>
            <a:spLocks noChangeArrowheads="1"/>
          </p:cNvSpPr>
          <p:nvPr/>
        </p:nvSpPr>
        <p:spPr bwMode="auto">
          <a:xfrm>
            <a:off x="0" y="3657602"/>
            <a:ext cx="8991600" cy="4000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399" tIns="45701" rIns="91399" bIns="45701">
            <a:spAutoFit/>
          </a:bodyPr>
          <a:lstStyle/>
          <a:p>
            <a:pPr lvl="0" algn="ctr"/>
            <a:r>
              <a:rPr lang="en-US" sz="2000" i="0" dirty="0">
                <a:latin typeface="Arial" charset="0"/>
                <a:ea typeface="ＭＳ Ｐゴシック" charset="0"/>
                <a:cs typeface="ＭＳ Ｐゴシック" charset="0"/>
              </a:rPr>
              <a:t> </a:t>
            </a:r>
          </a:p>
        </p:txBody>
      </p:sp>
      <p:sp>
        <p:nvSpPr>
          <p:cNvPr id="2" name="TextBox 1"/>
          <p:cNvSpPr txBox="1"/>
          <p:nvPr/>
        </p:nvSpPr>
        <p:spPr>
          <a:xfrm>
            <a:off x="7596379" y="929899"/>
            <a:ext cx="187049" cy="172244"/>
          </a:xfrm>
          <a:prstGeom prst="rect">
            <a:avLst/>
          </a:prstGeom>
          <a:noFill/>
        </p:spPr>
        <p:txBody>
          <a:bodyPr wrap="none" lIns="91429" tIns="45714" rIns="91429" bIns="45714" rtlCol="0">
            <a:spAutoFit/>
          </a:bodyPr>
          <a:lstStyle/>
          <a:p>
            <a:endParaRPr lang="en-US" dirty="0"/>
          </a:p>
        </p:txBody>
      </p:sp>
    </p:spTree>
    <p:extLst>
      <p:ext uri="{BB962C8B-B14F-4D97-AF65-F5344CB8AC3E}">
        <p14:creationId xmlns:p14="http://schemas.microsoft.com/office/powerpoint/2010/main" val="4227842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98120" y="905238"/>
            <a:ext cx="8945880" cy="5047524"/>
          </a:xfrm>
          <a:prstGeom prst="rect">
            <a:avLst/>
          </a:prstGeom>
          <a:noFill/>
          <a:ln w="12700">
            <a:noFill/>
            <a:miter lim="800000"/>
            <a:headEnd type="none" w="sm" len="sm"/>
            <a:tailEnd type="none" w="sm" len="sm"/>
          </a:ln>
        </p:spPr>
        <p:txBody>
          <a:bodyPr wrap="square" lIns="91429" tIns="45714" rIns="91429" bIns="45714">
            <a:prstTxWarp prst="textNoShape">
              <a:avLst/>
            </a:prstTxWarp>
            <a:spAutoFit/>
          </a:bodyPr>
          <a:lstStyle/>
          <a:p>
            <a:pPr defTabSz="914400" eaLnBrk="0" fontAlgn="base" hangingPunct="0">
              <a:spcBef>
                <a:spcPct val="0"/>
              </a:spcBef>
              <a:spcAft>
                <a:spcPct val="0"/>
              </a:spcAft>
              <a:defRPr/>
            </a:pPr>
            <a:r>
              <a:rPr lang="en-US" b="1" u="sng" dirty="0">
                <a:solidFill>
                  <a:srgbClr val="000000"/>
                </a:solidFill>
                <a:latin typeface="Helvetica"/>
                <a:cs typeface="Helvetica"/>
              </a:rPr>
              <a:t>Context</a:t>
            </a:r>
          </a:p>
          <a:p>
            <a:pPr defTabSz="914400" eaLnBrk="0" fontAlgn="base" hangingPunct="0">
              <a:spcBef>
                <a:spcPct val="0"/>
              </a:spcBef>
              <a:spcAft>
                <a:spcPct val="0"/>
              </a:spcAft>
              <a:defRPr/>
            </a:pPr>
            <a:endParaRPr lang="en-US" sz="1600" dirty="0">
              <a:solidFill>
                <a:srgbClr val="000000"/>
              </a:solidFill>
              <a:latin typeface="Helvetica"/>
              <a:cs typeface="Helvetica"/>
            </a:endParaRPr>
          </a:p>
          <a:p>
            <a:pPr defTabSz="914400" eaLnBrk="0" fontAlgn="base" hangingPunct="0">
              <a:spcBef>
                <a:spcPct val="0"/>
              </a:spcBef>
              <a:spcAft>
                <a:spcPct val="0"/>
              </a:spcAft>
              <a:defRPr/>
            </a:pPr>
            <a:r>
              <a:rPr lang="en-US" sz="1600" dirty="0">
                <a:solidFill>
                  <a:srgbClr val="000000"/>
                </a:solidFill>
                <a:latin typeface="Helvetica"/>
                <a:cs typeface="Helvetica"/>
              </a:rPr>
              <a:t>One of UT’s tenets is to foster an inclusive working and learning environment. Important efforts have recently been taken to provide enhanced training and awareness of Title IX and other related climate issues. However, the UT community (faculty, staff, students) report many challenges and concerns.</a:t>
            </a:r>
          </a:p>
          <a:p>
            <a:pPr defTabSz="914400" eaLnBrk="0" fontAlgn="base" hangingPunct="0">
              <a:spcBef>
                <a:spcPct val="0"/>
              </a:spcBef>
              <a:spcAft>
                <a:spcPct val="0"/>
              </a:spcAft>
              <a:defRPr/>
            </a:pPr>
            <a:r>
              <a:rPr lang="en-US" sz="1600" dirty="0">
                <a:solidFill>
                  <a:srgbClr val="000000"/>
                </a:solidFill>
                <a:latin typeface="Helvetica"/>
                <a:cs typeface="Helvetica"/>
              </a:rPr>
              <a:t> </a:t>
            </a:r>
          </a:p>
          <a:p>
            <a:pPr defTabSz="914400" eaLnBrk="0" fontAlgn="base" hangingPunct="0">
              <a:spcBef>
                <a:spcPct val="0"/>
              </a:spcBef>
              <a:spcAft>
                <a:spcPct val="0"/>
              </a:spcAft>
              <a:defRPr/>
            </a:pPr>
            <a:r>
              <a:rPr lang="en-US" sz="1600" dirty="0">
                <a:solidFill>
                  <a:srgbClr val="000000"/>
                </a:solidFill>
                <a:latin typeface="Helvetica"/>
                <a:cs typeface="Helvetica"/>
              </a:rPr>
              <a:t>Our group, with input from many others (e.g., Department Chairs, CNS Women Faculty groups, the Title IX office, the Faculty </a:t>
            </a:r>
            <a:r>
              <a:rPr lang="en-US" sz="1600" dirty="0" err="1">
                <a:solidFill>
                  <a:srgbClr val="000000"/>
                </a:solidFill>
                <a:latin typeface="Helvetica"/>
                <a:cs typeface="Helvetica"/>
              </a:rPr>
              <a:t>Ombuds</a:t>
            </a:r>
            <a:r>
              <a:rPr lang="en-US" sz="1600" dirty="0">
                <a:solidFill>
                  <a:srgbClr val="000000"/>
                </a:solidFill>
                <a:latin typeface="Helvetica"/>
                <a:cs typeface="Helvetica"/>
              </a:rPr>
              <a:t>, the Faculty Women's Organization, the Faculty Welfare Committee, and faculty academic advisors) has </a:t>
            </a:r>
            <a:r>
              <a:rPr lang="en-US" sz="1600" b="1" i="1" dirty="0">
                <a:solidFill>
                  <a:srgbClr val="000000"/>
                </a:solidFill>
                <a:latin typeface="Helvetica"/>
                <a:cs typeface="Helvetica"/>
              </a:rPr>
              <a:t>started to gather these concerns and work with relevant units to help address them over the last two months</a:t>
            </a:r>
            <a:r>
              <a:rPr lang="en-US" sz="1600" i="1" dirty="0">
                <a:solidFill>
                  <a:srgbClr val="000000"/>
                </a:solidFill>
                <a:latin typeface="Helvetica"/>
                <a:cs typeface="Helvetica"/>
              </a:rPr>
              <a:t>. </a:t>
            </a:r>
            <a:r>
              <a:rPr lang="en-US" sz="1600" dirty="0">
                <a:solidFill>
                  <a:srgbClr val="000000"/>
                </a:solidFill>
                <a:latin typeface="Helvetica"/>
                <a:cs typeface="Helvetica"/>
              </a:rPr>
              <a:t>This work is still very much in progress, but we provide some preliminary findings and recommendations.</a:t>
            </a:r>
          </a:p>
          <a:p>
            <a:pPr defTabSz="914400" eaLnBrk="0" fontAlgn="base" hangingPunct="0">
              <a:spcBef>
                <a:spcPct val="0"/>
              </a:spcBef>
              <a:spcAft>
                <a:spcPct val="0"/>
              </a:spcAft>
              <a:defRPr/>
            </a:pPr>
            <a:endParaRPr lang="en-US" sz="1600" dirty="0">
              <a:solidFill>
                <a:srgbClr val="000000"/>
              </a:solidFill>
              <a:latin typeface="Helvetica"/>
              <a:cs typeface="Helvetica"/>
            </a:endParaRPr>
          </a:p>
          <a:p>
            <a:pPr defTabSz="914400" eaLnBrk="0" fontAlgn="base" hangingPunct="0">
              <a:spcBef>
                <a:spcPct val="0"/>
              </a:spcBef>
              <a:spcAft>
                <a:spcPct val="0"/>
              </a:spcAft>
              <a:defRPr/>
            </a:pPr>
            <a:r>
              <a:rPr lang="en-US" sz="1600" dirty="0">
                <a:solidFill>
                  <a:srgbClr val="000000"/>
                </a:solidFill>
                <a:latin typeface="Helvetica"/>
                <a:cs typeface="Helvetica"/>
              </a:rPr>
              <a:t>Special thanks to those who attended the planning meeting: members of the University Faculty Gender Equity Council (Tasha </a:t>
            </a:r>
            <a:r>
              <a:rPr lang="en-US" sz="1600" dirty="0" err="1">
                <a:solidFill>
                  <a:srgbClr val="000000"/>
                </a:solidFill>
                <a:latin typeface="Helvetica"/>
                <a:cs typeface="Helvetica"/>
              </a:rPr>
              <a:t>Beretvas</a:t>
            </a:r>
            <a:r>
              <a:rPr lang="en-US" sz="1600" dirty="0">
                <a:solidFill>
                  <a:srgbClr val="000000"/>
                </a:solidFill>
                <a:latin typeface="Helvetica"/>
                <a:cs typeface="Helvetica"/>
              </a:rPr>
              <a:t>, </a:t>
            </a:r>
            <a:r>
              <a:rPr lang="en-US" sz="1600" dirty="0" err="1">
                <a:solidFill>
                  <a:srgbClr val="000000"/>
                </a:solidFill>
                <a:latin typeface="Helvetica"/>
                <a:cs typeface="Helvetica"/>
              </a:rPr>
              <a:t>Shardha</a:t>
            </a:r>
            <a:r>
              <a:rPr lang="en-US" sz="1600" dirty="0">
                <a:solidFill>
                  <a:srgbClr val="000000"/>
                </a:solidFill>
                <a:latin typeface="Helvetica"/>
                <a:cs typeface="Helvetica"/>
              </a:rPr>
              <a:t> </a:t>
            </a:r>
            <a:r>
              <a:rPr lang="en-US" sz="1600" dirty="0" err="1">
                <a:solidFill>
                  <a:srgbClr val="000000"/>
                </a:solidFill>
                <a:latin typeface="Helvetica"/>
                <a:cs typeface="Helvetica"/>
              </a:rPr>
              <a:t>Jogee</a:t>
            </a:r>
            <a:r>
              <a:rPr lang="en-US" sz="1600" dirty="0">
                <a:solidFill>
                  <a:srgbClr val="000000"/>
                </a:solidFill>
                <a:latin typeface="Helvetica"/>
                <a:cs typeface="Helvetica"/>
              </a:rPr>
              <a:t>), Associate Vice President and Title IX Coordinator (Krista Anderson), Title IX Deputy and Education Coordinator (</a:t>
            </a:r>
            <a:r>
              <a:rPr lang="en-US" sz="1600" dirty="0" err="1">
                <a:solidFill>
                  <a:srgbClr val="000000"/>
                </a:solidFill>
                <a:latin typeface="Helvetica"/>
                <a:cs typeface="Helvetica"/>
              </a:rPr>
              <a:t>Brelynn</a:t>
            </a:r>
            <a:r>
              <a:rPr lang="en-US" sz="1600" dirty="0">
                <a:solidFill>
                  <a:srgbClr val="000000"/>
                </a:solidFill>
                <a:latin typeface="Helvetica"/>
                <a:cs typeface="Helvetica"/>
              </a:rPr>
              <a:t> Thomas), members of the Faculty Women's Organization (Angela Beasley, Norma Fowler), the University Faculty </a:t>
            </a:r>
            <a:r>
              <a:rPr lang="en-US" sz="1600" dirty="0" err="1">
                <a:solidFill>
                  <a:srgbClr val="000000"/>
                </a:solidFill>
                <a:latin typeface="Helvetica"/>
                <a:cs typeface="Helvetica"/>
              </a:rPr>
              <a:t>Ombuds</a:t>
            </a:r>
            <a:r>
              <a:rPr lang="en-US" sz="1600" dirty="0">
                <a:solidFill>
                  <a:srgbClr val="000000"/>
                </a:solidFill>
                <a:latin typeface="Helvetica"/>
                <a:cs typeface="Helvetica"/>
              </a:rPr>
              <a:t> (Mary A. Steinhardt), and the Chair of the Faculty Welfare committee (Liz Gershoff).</a:t>
            </a:r>
          </a:p>
          <a:p>
            <a:pPr defTabSz="914400" eaLnBrk="0" fontAlgn="base" hangingPunct="0">
              <a:spcBef>
                <a:spcPct val="0"/>
              </a:spcBef>
              <a:spcAft>
                <a:spcPct val="0"/>
              </a:spcAft>
              <a:defRPr/>
            </a:pPr>
            <a:endParaRPr lang="en-US" sz="1600" dirty="0">
              <a:solidFill>
                <a:srgbClr val="000000"/>
              </a:solidFill>
              <a:latin typeface="Helvetica"/>
              <a:cs typeface="Helvetica"/>
            </a:endParaRPr>
          </a:p>
        </p:txBody>
      </p:sp>
      <p:sp>
        <p:nvSpPr>
          <p:cNvPr id="4" name="Rectangle 5"/>
          <p:cNvSpPr>
            <a:spLocks noChangeArrowheads="1"/>
          </p:cNvSpPr>
          <p:nvPr/>
        </p:nvSpPr>
        <p:spPr bwMode="auto">
          <a:xfrm>
            <a:off x="30480" y="156272"/>
            <a:ext cx="8933246" cy="3707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10" tIns="45706" rIns="91410" bIns="45706">
            <a:spAutoFit/>
          </a:bodyPr>
          <a:lstStyle/>
          <a:p>
            <a:pPr algn="ctr" defTabSz="914400" eaLnBrk="0" fontAlgn="base" hangingPunct="0">
              <a:lnSpc>
                <a:spcPct val="90000"/>
              </a:lnSpc>
              <a:spcBef>
                <a:spcPct val="20000"/>
              </a:spcBef>
              <a:spcAft>
                <a:spcPct val="0"/>
              </a:spcAft>
              <a:buClr>
                <a:srgbClr val="FFCC66"/>
              </a:buClr>
              <a:defRPr/>
            </a:pPr>
            <a:r>
              <a:rPr lang="en-US" sz="2000" b="1" u="sng" dirty="0">
                <a:solidFill>
                  <a:srgbClr val="282EEB"/>
                </a:solidFill>
                <a:latin typeface="Helvetica" charset="0"/>
                <a:ea typeface="ＭＳ Ｐゴシック" charset="0"/>
                <a:cs typeface="ＭＳ Ｐゴシック" charset="0"/>
              </a:rPr>
              <a:t> Title IX and Fostering an Inclusive Working and Learning Environment</a:t>
            </a:r>
          </a:p>
        </p:txBody>
      </p:sp>
    </p:spTree>
    <p:extLst>
      <p:ext uri="{BB962C8B-B14F-4D97-AF65-F5344CB8AC3E}">
        <p14:creationId xmlns:p14="http://schemas.microsoft.com/office/powerpoint/2010/main" val="3620820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9197" y="967786"/>
            <a:ext cx="8765606" cy="3570196"/>
          </a:xfrm>
          <a:prstGeom prst="rect">
            <a:avLst/>
          </a:prstGeom>
          <a:noFill/>
          <a:ln w="12700">
            <a:noFill/>
            <a:miter lim="800000"/>
            <a:headEnd type="none" w="sm" len="sm"/>
            <a:tailEnd type="none" w="sm" len="sm"/>
          </a:ln>
        </p:spPr>
        <p:txBody>
          <a:bodyPr wrap="square" lIns="91429" tIns="45714" rIns="91429" bIns="45714">
            <a:prstTxWarp prst="textNoShape">
              <a:avLst/>
            </a:prstTxWarp>
            <a:spAutoFit/>
          </a:bodyPr>
          <a:lstStyle/>
          <a:p>
            <a:pPr defTabSz="914400" eaLnBrk="0" fontAlgn="base" hangingPunct="0">
              <a:spcBef>
                <a:spcPct val="0"/>
              </a:spcBef>
              <a:spcAft>
                <a:spcPct val="0"/>
              </a:spcAft>
              <a:defRPr/>
            </a:pPr>
            <a:r>
              <a:rPr lang="en-US" b="1" u="sng" dirty="0">
                <a:solidFill>
                  <a:srgbClr val="000000"/>
                </a:solidFill>
                <a:latin typeface="Helvetica"/>
                <a:cs typeface="Helvetica"/>
              </a:rPr>
              <a:t>A) Resources</a:t>
            </a:r>
          </a:p>
          <a:p>
            <a:pPr defTabSz="914400" eaLnBrk="0" fontAlgn="base" hangingPunct="0">
              <a:spcBef>
                <a:spcPct val="0"/>
              </a:spcBef>
              <a:spcAft>
                <a:spcPct val="0"/>
              </a:spcAft>
              <a:defRPr/>
            </a:pPr>
            <a:endParaRPr lang="en-US" sz="1600" dirty="0">
              <a:solidFill>
                <a:srgbClr val="000000"/>
              </a:solidFill>
              <a:latin typeface="Helvetica"/>
              <a:cs typeface="Helvetica"/>
            </a:endParaRPr>
          </a:p>
          <a:p>
            <a:pPr defTabSz="914400" eaLnBrk="0" fontAlgn="base" hangingPunct="0">
              <a:spcBef>
                <a:spcPct val="0"/>
              </a:spcBef>
              <a:spcAft>
                <a:spcPct val="0"/>
              </a:spcAft>
              <a:defRPr/>
            </a:pPr>
            <a:r>
              <a:rPr lang="en-US" sz="1600" dirty="0">
                <a:solidFill>
                  <a:srgbClr val="000000"/>
                </a:solidFill>
                <a:latin typeface="Helvetica"/>
                <a:cs typeface="Helvetica"/>
              </a:rPr>
              <a:t>Concerns are frequently raised by faculty, staff, and students about the long time to resolve cases and the lack of adequate communication between different offices and complainants.</a:t>
            </a:r>
          </a:p>
          <a:p>
            <a:pPr defTabSz="914400" eaLnBrk="0" fontAlgn="base" hangingPunct="0">
              <a:spcBef>
                <a:spcPct val="0"/>
              </a:spcBef>
              <a:spcAft>
                <a:spcPct val="0"/>
              </a:spcAft>
              <a:defRPr/>
            </a:pPr>
            <a:endParaRPr lang="en-US" sz="1600" dirty="0">
              <a:solidFill>
                <a:srgbClr val="000000"/>
              </a:solidFill>
              <a:latin typeface="Helvetica"/>
              <a:cs typeface="Helvetica"/>
            </a:endParaRPr>
          </a:p>
          <a:p>
            <a:pPr defTabSz="914400" eaLnBrk="0" fontAlgn="base" hangingPunct="0">
              <a:spcBef>
                <a:spcPct val="0"/>
              </a:spcBef>
              <a:spcAft>
                <a:spcPct val="0"/>
              </a:spcAft>
              <a:defRPr/>
            </a:pPr>
            <a:r>
              <a:rPr lang="en-US" sz="1600" dirty="0">
                <a:solidFill>
                  <a:srgbClr val="000000"/>
                </a:solidFill>
                <a:latin typeface="Helvetica"/>
                <a:cs typeface="Helvetica"/>
              </a:rPr>
              <a:t>These problems are partly tied to the limited resources of relevant offices:</a:t>
            </a:r>
          </a:p>
          <a:p>
            <a:pPr marL="285750" indent="-285750" defTabSz="914400" eaLnBrk="0" fontAlgn="base" hangingPunct="0">
              <a:spcBef>
                <a:spcPct val="0"/>
              </a:spcBef>
              <a:spcAft>
                <a:spcPct val="0"/>
              </a:spcAft>
              <a:buFont typeface="Arial" panose="020B0604020202020204" pitchFamily="34" charset="0"/>
              <a:buChar char="•"/>
              <a:defRPr/>
            </a:pPr>
            <a:r>
              <a:rPr lang="en-US" sz="1600" dirty="0">
                <a:solidFill>
                  <a:srgbClr val="000000"/>
                </a:solidFill>
                <a:latin typeface="Helvetica"/>
                <a:cs typeface="Helvetica"/>
              </a:rPr>
              <a:t>Office of the Dean of Students: 347 Title IX investigation cases in 2017-18 were led by 6 investigators, which averages to ~ 50 Title IX cases per investigator annually.</a:t>
            </a:r>
          </a:p>
          <a:p>
            <a:pPr marL="285750" indent="-285750" defTabSz="914400" eaLnBrk="0" fontAlgn="base" hangingPunct="0">
              <a:spcBef>
                <a:spcPct val="0"/>
              </a:spcBef>
              <a:spcAft>
                <a:spcPct val="0"/>
              </a:spcAft>
              <a:buFont typeface="Arial" panose="020B0604020202020204" pitchFamily="34" charset="0"/>
              <a:buChar char="•"/>
              <a:defRPr/>
            </a:pPr>
            <a:r>
              <a:rPr lang="en-US" sz="1600" dirty="0">
                <a:solidFill>
                  <a:srgbClr val="000000"/>
                </a:solidFill>
                <a:latin typeface="Helvetica"/>
                <a:cs typeface="Helvetica"/>
              </a:rPr>
              <a:t>Office for Inclusion &amp; Equity (OIE): 131 Title IX investigation cases in 2017-18 were led by 3 investigators at the time, which averages to ~ 47 Title IX cases per investigator annually.</a:t>
            </a:r>
          </a:p>
          <a:p>
            <a:pPr defTabSz="914400" eaLnBrk="0" fontAlgn="base" hangingPunct="0">
              <a:spcBef>
                <a:spcPct val="0"/>
              </a:spcBef>
              <a:spcAft>
                <a:spcPct val="0"/>
              </a:spcAft>
              <a:defRPr/>
            </a:pPr>
            <a:endParaRPr lang="en-US" sz="1600" dirty="0">
              <a:solidFill>
                <a:srgbClr val="000000"/>
              </a:solidFill>
              <a:latin typeface="Helvetica"/>
              <a:cs typeface="Helvetica"/>
            </a:endParaRPr>
          </a:p>
          <a:p>
            <a:pPr defTabSz="914400" eaLnBrk="0" fontAlgn="base" hangingPunct="0">
              <a:spcBef>
                <a:spcPct val="0"/>
              </a:spcBef>
              <a:spcAft>
                <a:spcPct val="0"/>
              </a:spcAft>
              <a:defRPr/>
            </a:pPr>
            <a:r>
              <a:rPr lang="en-US" sz="1600" dirty="0">
                <a:solidFill>
                  <a:srgbClr val="000000"/>
                </a:solidFill>
                <a:latin typeface="Helvetica"/>
                <a:cs typeface="Helvetica"/>
              </a:rPr>
              <a:t>We recommend that UT provides more resources to the above offices (and other Title IX related units) to reduce the case load per staff member, and explore ways to better coordinate efforts of different “landing pads” (see part B).</a:t>
            </a:r>
          </a:p>
        </p:txBody>
      </p:sp>
      <p:sp>
        <p:nvSpPr>
          <p:cNvPr id="4" name="Rectangle 5"/>
          <p:cNvSpPr>
            <a:spLocks noChangeArrowheads="1"/>
          </p:cNvSpPr>
          <p:nvPr/>
        </p:nvSpPr>
        <p:spPr bwMode="auto">
          <a:xfrm>
            <a:off x="30480" y="156272"/>
            <a:ext cx="8933246" cy="3707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10" tIns="45706" rIns="91410" bIns="45706">
            <a:spAutoFit/>
          </a:bodyPr>
          <a:lstStyle/>
          <a:p>
            <a:pPr algn="ctr" defTabSz="914400" eaLnBrk="0" fontAlgn="base" hangingPunct="0">
              <a:lnSpc>
                <a:spcPct val="90000"/>
              </a:lnSpc>
              <a:spcBef>
                <a:spcPct val="20000"/>
              </a:spcBef>
              <a:spcAft>
                <a:spcPct val="0"/>
              </a:spcAft>
              <a:buClr>
                <a:srgbClr val="FFCC66"/>
              </a:buClr>
              <a:defRPr/>
            </a:pPr>
            <a:r>
              <a:rPr lang="en-US" sz="2000" b="1" u="sng" dirty="0">
                <a:solidFill>
                  <a:srgbClr val="282EEB"/>
                </a:solidFill>
                <a:latin typeface="Helvetica" charset="0"/>
                <a:ea typeface="ＭＳ Ｐゴシック" charset="0"/>
                <a:cs typeface="ＭＳ Ｐゴシック" charset="0"/>
              </a:rPr>
              <a:t> Title IX and Fostering an Inclusive Working and Learning Environment</a:t>
            </a:r>
          </a:p>
        </p:txBody>
      </p:sp>
    </p:spTree>
    <p:extLst>
      <p:ext uri="{BB962C8B-B14F-4D97-AF65-F5344CB8AC3E}">
        <p14:creationId xmlns:p14="http://schemas.microsoft.com/office/powerpoint/2010/main" val="6297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30480" y="156272"/>
            <a:ext cx="8933246" cy="3707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10" tIns="45706" rIns="91410" bIns="45706">
            <a:spAutoFit/>
          </a:bodyPr>
          <a:lstStyle/>
          <a:p>
            <a:pPr algn="ctr" defTabSz="914400" eaLnBrk="0" fontAlgn="base" hangingPunct="0">
              <a:lnSpc>
                <a:spcPct val="90000"/>
              </a:lnSpc>
              <a:spcBef>
                <a:spcPct val="20000"/>
              </a:spcBef>
              <a:spcAft>
                <a:spcPct val="0"/>
              </a:spcAft>
              <a:buClr>
                <a:srgbClr val="FFCC66"/>
              </a:buClr>
              <a:defRPr/>
            </a:pPr>
            <a:r>
              <a:rPr lang="en-US" sz="2000" b="1" u="sng" dirty="0">
                <a:solidFill>
                  <a:srgbClr val="282EEB"/>
                </a:solidFill>
                <a:latin typeface="Helvetica" charset="0"/>
                <a:ea typeface="ＭＳ Ｐゴシック" charset="0"/>
                <a:cs typeface="ＭＳ Ｐゴシック" charset="0"/>
              </a:rPr>
              <a:t> Title IX and Fostering an Inclusive Working and Learning Environment</a:t>
            </a:r>
          </a:p>
        </p:txBody>
      </p:sp>
      <p:sp>
        <p:nvSpPr>
          <p:cNvPr id="6" name="Rectangle 5">
            <a:extLst>
              <a:ext uri="{FF2B5EF4-FFF2-40B4-BE49-F238E27FC236}">
                <a16:creationId xmlns:a16="http://schemas.microsoft.com/office/drawing/2014/main" id="{1CDC367B-943B-4341-9D5C-7DD773E29753}"/>
              </a:ext>
            </a:extLst>
          </p:cNvPr>
          <p:cNvSpPr>
            <a:spLocks noChangeArrowheads="1"/>
          </p:cNvSpPr>
          <p:nvPr/>
        </p:nvSpPr>
        <p:spPr bwMode="auto">
          <a:xfrm>
            <a:off x="155859" y="756008"/>
            <a:ext cx="8682488" cy="5786187"/>
          </a:xfrm>
          <a:prstGeom prst="rect">
            <a:avLst/>
          </a:prstGeom>
          <a:noFill/>
          <a:ln w="12700">
            <a:noFill/>
            <a:miter lim="800000"/>
            <a:headEnd type="none" w="sm" len="sm"/>
            <a:tailEnd type="none" w="sm" len="sm"/>
          </a:ln>
        </p:spPr>
        <p:txBody>
          <a:bodyPr wrap="square" lIns="91429" tIns="45714" rIns="91429" bIns="45714">
            <a:prstTxWarp prst="textNoShape">
              <a:avLst/>
            </a:prstTxWarp>
            <a:spAutoFit/>
          </a:bodyPr>
          <a:lstStyle/>
          <a:p>
            <a:pPr defTabSz="914400" eaLnBrk="0" fontAlgn="base" hangingPunct="0">
              <a:spcBef>
                <a:spcPct val="0"/>
              </a:spcBef>
              <a:spcAft>
                <a:spcPct val="0"/>
              </a:spcAft>
              <a:defRPr/>
            </a:pPr>
            <a:r>
              <a:rPr lang="en-US" b="1" u="sng" dirty="0">
                <a:solidFill>
                  <a:srgbClr val="000000"/>
                </a:solidFill>
                <a:latin typeface="Helvetica"/>
                <a:cs typeface="Helvetica"/>
              </a:rPr>
              <a:t>B) A One-Stop Shop</a:t>
            </a:r>
          </a:p>
          <a:p>
            <a:pPr defTabSz="914400" eaLnBrk="0" fontAlgn="base" hangingPunct="0">
              <a:spcBef>
                <a:spcPct val="0"/>
              </a:spcBef>
              <a:spcAft>
                <a:spcPct val="0"/>
              </a:spcAft>
              <a:defRPr/>
            </a:pPr>
            <a:endParaRPr lang="en-US" sz="1600" dirty="0">
              <a:solidFill>
                <a:srgbClr val="000000"/>
              </a:solidFill>
              <a:latin typeface="Helvetica"/>
              <a:cs typeface="Helvetica"/>
            </a:endParaRPr>
          </a:p>
          <a:p>
            <a:pPr defTabSz="914400" eaLnBrk="0" fontAlgn="base" hangingPunct="0">
              <a:spcBef>
                <a:spcPct val="0"/>
              </a:spcBef>
              <a:spcAft>
                <a:spcPct val="0"/>
              </a:spcAft>
              <a:defRPr/>
            </a:pPr>
            <a:r>
              <a:rPr lang="en-US" sz="1600" dirty="0">
                <a:solidFill>
                  <a:srgbClr val="000000"/>
                </a:solidFill>
                <a:latin typeface="Helvetica"/>
                <a:cs typeface="Helvetica"/>
              </a:rPr>
              <a:t>UT has a large number of "landing pads” to report concerns and find resources for Title IX, bias, and climate issues, including the Title IX Office, the Office for Institutional Equity (OIE), the Office of the Dean of Students (DOS), the Campus Climate Response Team (CCRT), the Behavior and Concern Line (BCAL), the Graduate School, and the various </a:t>
            </a:r>
            <a:r>
              <a:rPr lang="en-US" sz="1600" dirty="0" err="1">
                <a:solidFill>
                  <a:srgbClr val="000000"/>
                </a:solidFill>
                <a:latin typeface="Helvetica"/>
                <a:cs typeface="Helvetica"/>
              </a:rPr>
              <a:t>Ombuds</a:t>
            </a:r>
            <a:r>
              <a:rPr lang="en-US" sz="1600" dirty="0">
                <a:solidFill>
                  <a:srgbClr val="000000"/>
                </a:solidFill>
                <a:latin typeface="Helvetica"/>
                <a:cs typeface="Helvetica"/>
              </a:rPr>
              <a:t>.</a:t>
            </a:r>
          </a:p>
          <a:p>
            <a:pPr defTabSz="914400" eaLnBrk="0" fontAlgn="base" hangingPunct="0">
              <a:spcBef>
                <a:spcPct val="0"/>
              </a:spcBef>
              <a:spcAft>
                <a:spcPct val="0"/>
              </a:spcAft>
              <a:defRPr/>
            </a:pPr>
            <a:endParaRPr lang="en-US" sz="1600" dirty="0">
              <a:solidFill>
                <a:srgbClr val="000000"/>
              </a:solidFill>
              <a:latin typeface="Helvetica"/>
              <a:cs typeface="Helvetica"/>
            </a:endParaRPr>
          </a:p>
          <a:p>
            <a:pPr defTabSz="914400" eaLnBrk="0" fontAlgn="base" hangingPunct="0">
              <a:spcBef>
                <a:spcPct val="0"/>
              </a:spcBef>
              <a:spcAft>
                <a:spcPct val="0"/>
              </a:spcAft>
              <a:defRPr/>
            </a:pPr>
            <a:r>
              <a:rPr lang="en-US" sz="1600" dirty="0">
                <a:solidFill>
                  <a:srgbClr val="000000"/>
                </a:solidFill>
                <a:latin typeface="Helvetica"/>
                <a:cs typeface="Helvetica"/>
              </a:rPr>
              <a:t>This situation leads to numerous problems, including:</a:t>
            </a:r>
          </a:p>
          <a:p>
            <a:pPr marL="285750" indent="-285750" defTabSz="914400" eaLnBrk="0" fontAlgn="base" hangingPunct="0">
              <a:spcBef>
                <a:spcPct val="0"/>
              </a:spcBef>
              <a:spcAft>
                <a:spcPct val="0"/>
              </a:spcAft>
              <a:buFont typeface="Arial" panose="020B0604020202020204" pitchFamily="34" charset="0"/>
              <a:buChar char="•"/>
              <a:defRPr/>
            </a:pPr>
            <a:r>
              <a:rPr lang="en-US" sz="1600" dirty="0">
                <a:solidFill>
                  <a:srgbClr val="000000"/>
                </a:solidFill>
                <a:latin typeface="Helvetica"/>
                <a:cs typeface="Helvetica"/>
              </a:rPr>
              <a:t>Students, faculty, and staff do not know where exactly to file a report and find resources.</a:t>
            </a:r>
          </a:p>
          <a:p>
            <a:pPr marL="285750" indent="-285750" defTabSz="914400" eaLnBrk="0" fontAlgn="base" hangingPunct="0">
              <a:spcBef>
                <a:spcPct val="0"/>
              </a:spcBef>
              <a:spcAft>
                <a:spcPct val="0"/>
              </a:spcAft>
              <a:buFont typeface="Arial" panose="020B0604020202020204" pitchFamily="34" charset="0"/>
              <a:buChar char="•"/>
              <a:defRPr/>
            </a:pPr>
            <a:r>
              <a:rPr lang="en-US" sz="1600" dirty="0">
                <a:solidFill>
                  <a:srgbClr val="000000"/>
                </a:solidFill>
                <a:latin typeface="Helvetica"/>
                <a:cs typeface="Helvetica"/>
              </a:rPr>
              <a:t>The lack of coordination between different landing pads can cause (and has caused) large delays in advancing cases (e.g., a 5-months delay in a recent case).</a:t>
            </a:r>
          </a:p>
          <a:p>
            <a:pPr marL="285750" indent="-285750" defTabSz="914400" eaLnBrk="0" fontAlgn="base" hangingPunct="0">
              <a:spcBef>
                <a:spcPct val="0"/>
              </a:spcBef>
              <a:spcAft>
                <a:spcPct val="0"/>
              </a:spcAft>
              <a:buFont typeface="Arial" panose="020B0604020202020204" pitchFamily="34" charset="0"/>
              <a:buChar char="•"/>
              <a:defRPr/>
            </a:pPr>
            <a:r>
              <a:rPr lang="en-US" sz="1600" dirty="0">
                <a:solidFill>
                  <a:srgbClr val="000000"/>
                </a:solidFill>
                <a:latin typeface="Helvetica"/>
                <a:cs typeface="Helvetica"/>
              </a:rPr>
              <a:t>Resources are inefficiently spent maintaining redundant information on different sites.</a:t>
            </a:r>
          </a:p>
          <a:p>
            <a:pPr defTabSz="914400" eaLnBrk="0" fontAlgn="base" hangingPunct="0">
              <a:spcBef>
                <a:spcPct val="0"/>
              </a:spcBef>
              <a:spcAft>
                <a:spcPct val="0"/>
              </a:spcAft>
              <a:defRPr/>
            </a:pPr>
            <a:endParaRPr lang="en-US" sz="1600" dirty="0">
              <a:solidFill>
                <a:srgbClr val="000000"/>
              </a:solidFill>
              <a:latin typeface="Helvetica"/>
              <a:cs typeface="Helvetica"/>
            </a:endParaRPr>
          </a:p>
          <a:p>
            <a:pPr defTabSz="914400" eaLnBrk="0" fontAlgn="base" hangingPunct="0">
              <a:spcBef>
                <a:spcPct val="0"/>
              </a:spcBef>
              <a:spcAft>
                <a:spcPct val="0"/>
              </a:spcAft>
              <a:defRPr/>
            </a:pPr>
            <a:r>
              <a:rPr lang="en-US" sz="1600" dirty="0">
                <a:solidFill>
                  <a:srgbClr val="000000"/>
                </a:solidFill>
                <a:latin typeface="Helvetica"/>
                <a:cs typeface="Helvetica"/>
              </a:rPr>
              <a:t>We recommend developing a one-stop shop (with website, office, app, phone number) where</a:t>
            </a:r>
          </a:p>
          <a:p>
            <a:pPr marL="342900" indent="-342900" defTabSz="914400" eaLnBrk="0" fontAlgn="base" hangingPunct="0">
              <a:spcBef>
                <a:spcPct val="0"/>
              </a:spcBef>
              <a:spcAft>
                <a:spcPct val="0"/>
              </a:spcAft>
              <a:buFont typeface="+mj-lt"/>
              <a:buAutoNum type="alphaLcParenR"/>
              <a:defRPr/>
            </a:pPr>
            <a:r>
              <a:rPr lang="en-US" sz="1600" dirty="0">
                <a:solidFill>
                  <a:srgbClr val="000000"/>
                </a:solidFill>
                <a:latin typeface="Helvetica"/>
                <a:cs typeface="Helvetica"/>
              </a:rPr>
              <a:t>all reports on title IX, bias incidents, discrimination, climate concerns can be filed;</a:t>
            </a:r>
          </a:p>
          <a:p>
            <a:pPr marL="342900" indent="-342900" defTabSz="914400" eaLnBrk="0" fontAlgn="base" hangingPunct="0">
              <a:spcBef>
                <a:spcPct val="0"/>
              </a:spcBef>
              <a:spcAft>
                <a:spcPct val="0"/>
              </a:spcAft>
              <a:buFont typeface="+mj-lt"/>
              <a:buAutoNum type="alphaLcParenR"/>
              <a:defRPr/>
            </a:pPr>
            <a:r>
              <a:rPr lang="en-US" sz="1600" dirty="0">
                <a:solidFill>
                  <a:srgbClr val="000000"/>
                </a:solidFill>
                <a:latin typeface="Helvetica"/>
                <a:cs typeface="Helvetica"/>
              </a:rPr>
              <a:t>all resources are listed on its website (e.g., Faculty/Staff/Student </a:t>
            </a:r>
            <a:r>
              <a:rPr lang="en-US" sz="1600" dirty="0" err="1">
                <a:solidFill>
                  <a:srgbClr val="000000"/>
                </a:solidFill>
                <a:latin typeface="Helvetica"/>
                <a:cs typeface="Helvetica"/>
              </a:rPr>
              <a:t>Ombuds</a:t>
            </a:r>
            <a:r>
              <a:rPr lang="en-US" sz="1600" dirty="0">
                <a:solidFill>
                  <a:srgbClr val="000000"/>
                </a:solidFill>
                <a:latin typeface="Helvetica"/>
                <a:cs typeface="Helvetica"/>
              </a:rPr>
              <a:t>, Employee Assistance Program, Student Emergency Services, Counseling and Mental Health Center, BCAL, Legal services); and </a:t>
            </a:r>
          </a:p>
          <a:p>
            <a:pPr marL="342900" indent="-342900" defTabSz="914400" eaLnBrk="0" fontAlgn="base" hangingPunct="0">
              <a:spcBef>
                <a:spcPct val="0"/>
              </a:spcBef>
              <a:spcAft>
                <a:spcPct val="0"/>
              </a:spcAft>
              <a:buFont typeface="+mj-lt"/>
              <a:buAutoNum type="alphaLcParenR"/>
              <a:defRPr/>
            </a:pPr>
            <a:r>
              <a:rPr lang="en-US" sz="1600" b="1" dirty="0">
                <a:solidFill>
                  <a:srgbClr val="000000"/>
                </a:solidFill>
                <a:latin typeface="Helvetica"/>
                <a:cs typeface="Helvetica"/>
              </a:rPr>
              <a:t>well-trained coordinators will identify all units relevant for a given case, connect the complainant to these units, and keep a centralized record of progress on the case. </a:t>
            </a:r>
            <a:r>
              <a:rPr lang="en-US" sz="1600" dirty="0">
                <a:solidFill>
                  <a:srgbClr val="000000"/>
                </a:solidFill>
                <a:latin typeface="Helvetica"/>
                <a:cs typeface="Helvetica"/>
              </a:rPr>
              <a:t>(For example, if a student reports on racial and gender bias by the faculty instructor in her class, the coordinator would connect her to Title IX, Title VII, OIE, DOS, </a:t>
            </a:r>
            <a:r>
              <a:rPr lang="en-US" sz="1600" dirty="0" err="1">
                <a:solidFill>
                  <a:srgbClr val="000000"/>
                </a:solidFill>
                <a:latin typeface="Helvetica"/>
                <a:cs typeface="Helvetica"/>
              </a:rPr>
              <a:t>etc</a:t>
            </a:r>
            <a:r>
              <a:rPr lang="en-US" sz="1600" dirty="0">
                <a:solidFill>
                  <a:srgbClr val="000000"/>
                </a:solidFill>
                <a:latin typeface="Helvetica"/>
                <a:cs typeface="Helvetica"/>
              </a:rPr>
              <a:t>)</a:t>
            </a:r>
          </a:p>
          <a:p>
            <a:pPr defTabSz="914400" eaLnBrk="0" fontAlgn="base" hangingPunct="0">
              <a:spcBef>
                <a:spcPct val="0"/>
              </a:spcBef>
              <a:spcAft>
                <a:spcPct val="0"/>
              </a:spcAft>
              <a:defRPr/>
            </a:pPr>
            <a:endParaRPr lang="en-US" sz="1600" dirty="0">
              <a:solidFill>
                <a:srgbClr val="000000"/>
              </a:solidFill>
              <a:latin typeface="Helvetica"/>
              <a:cs typeface="Helvetica"/>
            </a:endParaRPr>
          </a:p>
        </p:txBody>
      </p:sp>
    </p:spTree>
    <p:extLst>
      <p:ext uri="{BB962C8B-B14F-4D97-AF65-F5344CB8AC3E}">
        <p14:creationId xmlns:p14="http://schemas.microsoft.com/office/powerpoint/2010/main" val="57530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98120" y="739084"/>
            <a:ext cx="8765606" cy="5786187"/>
          </a:xfrm>
          <a:prstGeom prst="rect">
            <a:avLst/>
          </a:prstGeom>
          <a:noFill/>
          <a:ln w="12700">
            <a:noFill/>
            <a:miter lim="800000"/>
            <a:headEnd type="none" w="sm" len="sm"/>
            <a:tailEnd type="none" w="sm" len="sm"/>
          </a:ln>
        </p:spPr>
        <p:txBody>
          <a:bodyPr wrap="square" lIns="91429" tIns="45714" rIns="91429" bIns="45714">
            <a:prstTxWarp prst="textNoShape">
              <a:avLst/>
            </a:prstTxWarp>
            <a:spAutoFit/>
          </a:bodyPr>
          <a:lstStyle/>
          <a:p>
            <a:pPr lvl="0" defTabSz="914400" eaLnBrk="0" fontAlgn="base" hangingPunct="0">
              <a:spcBef>
                <a:spcPct val="0"/>
              </a:spcBef>
              <a:spcAft>
                <a:spcPct val="0"/>
              </a:spcAft>
              <a:defRPr/>
            </a:pPr>
            <a:r>
              <a:rPr lang="en-US" b="1" u="sng" dirty="0">
                <a:solidFill>
                  <a:srgbClr val="000000"/>
                </a:solidFill>
                <a:latin typeface="Helvetica"/>
                <a:cs typeface="Helvetica"/>
              </a:rPr>
              <a:t>C) User-Centered Title IX Training Sessions</a:t>
            </a:r>
          </a:p>
          <a:p>
            <a:pPr lvl="0" defTabSz="914400" eaLnBrk="0" fontAlgn="base" hangingPunct="0">
              <a:spcBef>
                <a:spcPct val="0"/>
              </a:spcBef>
              <a:spcAft>
                <a:spcPct val="0"/>
              </a:spcAft>
              <a:defRPr/>
            </a:pPr>
            <a:endParaRPr lang="en-US" sz="1600" dirty="0">
              <a:solidFill>
                <a:srgbClr val="000000"/>
              </a:solidFill>
              <a:latin typeface="Helvetica"/>
              <a:cs typeface="Helvetica"/>
            </a:endParaRPr>
          </a:p>
          <a:p>
            <a:pPr lvl="0" defTabSz="914400" eaLnBrk="0" fontAlgn="base" hangingPunct="0">
              <a:spcBef>
                <a:spcPct val="0"/>
              </a:spcBef>
              <a:spcAft>
                <a:spcPct val="0"/>
              </a:spcAft>
              <a:defRPr/>
            </a:pPr>
            <a:r>
              <a:rPr lang="en-US" sz="1600" dirty="0">
                <a:solidFill>
                  <a:srgbClr val="000000"/>
                </a:solidFill>
                <a:latin typeface="Helvetica"/>
                <a:cs typeface="Helvetica"/>
              </a:rPr>
              <a:t>An increasing number of UT members are benefiting from in-person Title IX training sessions (e.g., 1900 (including ~500 faculty/staff) in AY 2016-17; 4500 (including ~2300 faculty/staff) in AY 2018-19 to date).  </a:t>
            </a:r>
          </a:p>
          <a:p>
            <a:pPr lvl="0" defTabSz="914400" eaLnBrk="0" fontAlgn="base" hangingPunct="0">
              <a:spcBef>
                <a:spcPct val="0"/>
              </a:spcBef>
              <a:spcAft>
                <a:spcPct val="0"/>
              </a:spcAft>
              <a:defRPr/>
            </a:pPr>
            <a:endParaRPr lang="en-US" sz="900" dirty="0">
              <a:solidFill>
                <a:srgbClr val="000000"/>
              </a:solidFill>
              <a:latin typeface="Helvetica"/>
              <a:cs typeface="Helvetica"/>
            </a:endParaRPr>
          </a:p>
          <a:p>
            <a:pPr lvl="0" defTabSz="914400" eaLnBrk="0" fontAlgn="base" hangingPunct="0">
              <a:spcBef>
                <a:spcPct val="0"/>
              </a:spcBef>
              <a:spcAft>
                <a:spcPct val="0"/>
              </a:spcAft>
              <a:defRPr/>
            </a:pPr>
            <a:r>
              <a:rPr lang="en-US" sz="1600" dirty="0">
                <a:solidFill>
                  <a:srgbClr val="000000"/>
                </a:solidFill>
                <a:latin typeface="Helvetica"/>
                <a:cs typeface="Helvetica"/>
              </a:rPr>
              <a:t>We have provided the Title IX office with several recommendations to improve the training sessions, including:</a:t>
            </a:r>
          </a:p>
          <a:p>
            <a:pPr lvl="0" defTabSz="914400" eaLnBrk="0" fontAlgn="base" hangingPunct="0">
              <a:spcBef>
                <a:spcPct val="0"/>
              </a:spcBef>
              <a:spcAft>
                <a:spcPct val="0"/>
              </a:spcAft>
              <a:defRPr/>
            </a:pPr>
            <a:endParaRPr lang="en-US" sz="900" dirty="0">
              <a:solidFill>
                <a:srgbClr val="000000"/>
              </a:solidFill>
              <a:latin typeface="Helvetica"/>
              <a:cs typeface="Helvetica"/>
            </a:endParaRPr>
          </a:p>
          <a:p>
            <a:pPr lvl="0" defTabSz="914400" eaLnBrk="0" fontAlgn="base" hangingPunct="0">
              <a:spcBef>
                <a:spcPct val="0"/>
              </a:spcBef>
              <a:spcAft>
                <a:spcPct val="0"/>
              </a:spcAft>
              <a:defRPr/>
            </a:pPr>
            <a:r>
              <a:rPr lang="en-US" sz="1600" dirty="0">
                <a:solidFill>
                  <a:srgbClr val="000000"/>
                </a:solidFill>
                <a:latin typeface="Helvetica"/>
                <a:cs typeface="Helvetica"/>
              </a:rPr>
              <a:t>1) Walk participants through a title IX investigation</a:t>
            </a:r>
            <a:r>
              <a:rPr lang="en-US" sz="1600" b="1" dirty="0">
                <a:solidFill>
                  <a:srgbClr val="000000"/>
                </a:solidFill>
                <a:latin typeface="Helvetica"/>
                <a:cs typeface="Helvetica"/>
              </a:rPr>
              <a:t> from the perspective of complainants, witnesses, and respondents: </a:t>
            </a:r>
            <a:r>
              <a:rPr lang="en-US" sz="1600" dirty="0">
                <a:solidFill>
                  <a:srgbClr val="000000"/>
                </a:solidFill>
                <a:latin typeface="Helvetica"/>
                <a:cs typeface="Helvetica"/>
              </a:rPr>
              <a:t>discuss the likely steps, timescales, potential consequences, and confidentiality issues for each group, and stress the no-retaliation rule. </a:t>
            </a:r>
          </a:p>
          <a:p>
            <a:pPr marL="285750" lvl="0" indent="-285750" defTabSz="914400" eaLnBrk="0" fontAlgn="base" hangingPunct="0">
              <a:spcBef>
                <a:spcPct val="0"/>
              </a:spcBef>
              <a:spcAft>
                <a:spcPct val="0"/>
              </a:spcAft>
              <a:buFont typeface="Arial" panose="020B0604020202020204" pitchFamily="34" charset="0"/>
              <a:buChar char="•"/>
              <a:defRPr/>
            </a:pPr>
            <a:endParaRPr lang="en-US" sz="1600" dirty="0">
              <a:solidFill>
                <a:srgbClr val="000000"/>
              </a:solidFill>
              <a:latin typeface="Helvetica"/>
              <a:cs typeface="Helvetica"/>
            </a:endParaRPr>
          </a:p>
          <a:p>
            <a:pPr lvl="0" defTabSz="914400" eaLnBrk="0" fontAlgn="base" hangingPunct="0">
              <a:spcBef>
                <a:spcPct val="0"/>
              </a:spcBef>
              <a:spcAft>
                <a:spcPct val="0"/>
              </a:spcAft>
              <a:defRPr/>
            </a:pPr>
            <a:r>
              <a:rPr lang="en-US" sz="1600" dirty="0">
                <a:solidFill>
                  <a:srgbClr val="000000"/>
                </a:solidFill>
                <a:latin typeface="Helvetica"/>
                <a:cs typeface="Helvetica"/>
              </a:rPr>
              <a:t>2)  Provide the option for participants to </a:t>
            </a:r>
            <a:r>
              <a:rPr lang="en-US" sz="1600" b="1" dirty="0">
                <a:solidFill>
                  <a:srgbClr val="000000"/>
                </a:solidFill>
                <a:latin typeface="Helvetica"/>
                <a:cs typeface="Helvetica"/>
              </a:rPr>
              <a:t>send questions (authored or anonymous) ahead of time </a:t>
            </a:r>
            <a:r>
              <a:rPr lang="en-US" sz="1600" dirty="0">
                <a:solidFill>
                  <a:srgbClr val="000000"/>
                </a:solidFill>
                <a:latin typeface="Helvetica"/>
                <a:cs typeface="Helvetica"/>
              </a:rPr>
              <a:t>to Title IX staff (via email, a </a:t>
            </a:r>
            <a:r>
              <a:rPr lang="en-US" sz="1600" dirty="0" err="1">
                <a:solidFill>
                  <a:srgbClr val="000000"/>
                </a:solidFill>
                <a:latin typeface="Helvetica"/>
                <a:cs typeface="Helvetica"/>
              </a:rPr>
              <a:t>dropbox</a:t>
            </a:r>
            <a:r>
              <a:rPr lang="en-US" sz="1600" dirty="0">
                <a:solidFill>
                  <a:srgbClr val="000000"/>
                </a:solidFill>
                <a:latin typeface="Helvetica"/>
                <a:cs typeface="Helvetica"/>
              </a:rPr>
              <a:t> or an app) so that training sessions</a:t>
            </a:r>
          </a:p>
          <a:p>
            <a:pPr marL="285750" lvl="0" indent="-285750" defTabSz="914400" eaLnBrk="0" fontAlgn="base" hangingPunct="0">
              <a:spcBef>
                <a:spcPct val="0"/>
              </a:spcBef>
              <a:spcAft>
                <a:spcPct val="0"/>
              </a:spcAft>
              <a:buFont typeface="Arial" panose="020B0604020202020204" pitchFamily="34" charset="0"/>
              <a:buChar char="•"/>
              <a:defRPr/>
            </a:pPr>
            <a:r>
              <a:rPr lang="en-US" sz="1600" dirty="0">
                <a:solidFill>
                  <a:srgbClr val="000000"/>
                </a:solidFill>
                <a:latin typeface="Helvetica"/>
                <a:cs typeface="Helvetica"/>
              </a:rPr>
              <a:t>can be tailored to the audience (Department Chairs vs. students, vs general faculty), and </a:t>
            </a:r>
          </a:p>
          <a:p>
            <a:pPr marL="285750" lvl="0" indent="-285750" defTabSz="914400" eaLnBrk="0" fontAlgn="base" hangingPunct="0">
              <a:spcBef>
                <a:spcPct val="0"/>
              </a:spcBef>
              <a:spcAft>
                <a:spcPct val="0"/>
              </a:spcAft>
              <a:buFont typeface="Arial" panose="020B0604020202020204" pitchFamily="34" charset="0"/>
              <a:buChar char="•"/>
              <a:defRPr/>
            </a:pPr>
            <a:r>
              <a:rPr lang="en-US" sz="1600" dirty="0">
                <a:solidFill>
                  <a:srgbClr val="000000"/>
                </a:solidFill>
                <a:latin typeface="Helvetica"/>
                <a:cs typeface="Helvetica"/>
              </a:rPr>
              <a:t>can include standard modules, as well as specific answers and scenarios.</a:t>
            </a:r>
          </a:p>
          <a:p>
            <a:pPr lvl="0" defTabSz="914400" eaLnBrk="0" fontAlgn="base" hangingPunct="0">
              <a:spcBef>
                <a:spcPct val="0"/>
              </a:spcBef>
              <a:spcAft>
                <a:spcPct val="0"/>
              </a:spcAft>
              <a:defRPr/>
            </a:pPr>
            <a:endParaRPr lang="en-US" sz="1600" dirty="0">
              <a:solidFill>
                <a:srgbClr val="000000"/>
              </a:solidFill>
              <a:latin typeface="Helvetica"/>
              <a:cs typeface="Helvetica"/>
            </a:endParaRPr>
          </a:p>
          <a:p>
            <a:pPr lvl="0" defTabSz="914400" eaLnBrk="0" fontAlgn="base" hangingPunct="0">
              <a:spcBef>
                <a:spcPct val="0"/>
              </a:spcBef>
              <a:spcAft>
                <a:spcPct val="0"/>
              </a:spcAft>
              <a:defRPr/>
            </a:pPr>
            <a:r>
              <a:rPr lang="en-US" sz="1600" dirty="0">
                <a:solidFill>
                  <a:srgbClr val="000000"/>
                </a:solidFill>
                <a:latin typeface="Helvetica"/>
                <a:cs typeface="Helvetica"/>
              </a:rPr>
              <a:t>3) Give the one-stop-shop (if it is adopted) as the one place for reporting and finding resources.</a:t>
            </a:r>
          </a:p>
          <a:p>
            <a:pPr lvl="0" defTabSz="914400" eaLnBrk="0" fontAlgn="base" hangingPunct="0">
              <a:spcBef>
                <a:spcPct val="0"/>
              </a:spcBef>
              <a:spcAft>
                <a:spcPct val="0"/>
              </a:spcAft>
              <a:defRPr/>
            </a:pPr>
            <a:endParaRPr lang="en-US" sz="1600" dirty="0">
              <a:solidFill>
                <a:srgbClr val="000000"/>
              </a:solidFill>
              <a:latin typeface="Helvetica"/>
              <a:cs typeface="Helvetica"/>
            </a:endParaRPr>
          </a:p>
          <a:p>
            <a:pPr lvl="0" defTabSz="914400" eaLnBrk="0" fontAlgn="base" hangingPunct="0">
              <a:spcBef>
                <a:spcPct val="0"/>
              </a:spcBef>
              <a:spcAft>
                <a:spcPct val="0"/>
              </a:spcAft>
              <a:defRPr/>
            </a:pPr>
            <a:r>
              <a:rPr lang="en-US" sz="1600" dirty="0">
                <a:solidFill>
                  <a:srgbClr val="000000"/>
                </a:solidFill>
                <a:latin typeface="Helvetica"/>
                <a:cs typeface="Helvetica"/>
              </a:rPr>
              <a:t>4) Improve awareness of additional </a:t>
            </a:r>
            <a:r>
              <a:rPr lang="en-US" sz="1600" b="1" dirty="0">
                <a:solidFill>
                  <a:srgbClr val="000000"/>
                </a:solidFill>
                <a:latin typeface="Helvetica"/>
                <a:cs typeface="Helvetica"/>
              </a:rPr>
              <a:t>prevention</a:t>
            </a:r>
            <a:r>
              <a:rPr lang="en-US" sz="1600" dirty="0">
                <a:solidFill>
                  <a:srgbClr val="000000"/>
                </a:solidFill>
                <a:latin typeface="Helvetica"/>
                <a:cs typeface="Helvetica"/>
              </a:rPr>
              <a:t> measures, such as  preventative training session, strategies, and tools for creating an inclusive environment (in collaboration with </a:t>
            </a:r>
            <a:r>
              <a:rPr lang="en-US" sz="1600" dirty="0" err="1">
                <a:solidFill>
                  <a:srgbClr val="000000"/>
                </a:solidFill>
                <a:latin typeface="Helvetica"/>
                <a:cs typeface="Helvetica"/>
              </a:rPr>
              <a:t>BeVocal</a:t>
            </a:r>
            <a:r>
              <a:rPr lang="en-US" sz="1600" dirty="0">
                <a:solidFill>
                  <a:srgbClr val="000000"/>
                </a:solidFill>
                <a:latin typeface="Helvetica"/>
                <a:cs typeface="Helvetica"/>
              </a:rPr>
              <a:t> - Bystander Intervention, the Campus Climate Response Team, </a:t>
            </a:r>
            <a:r>
              <a:rPr lang="en-US" sz="1600" dirty="0" err="1">
                <a:solidFill>
                  <a:srgbClr val="000000"/>
                </a:solidFill>
                <a:latin typeface="Helvetica"/>
                <a:cs typeface="Helvetica"/>
              </a:rPr>
              <a:t>etc</a:t>
            </a:r>
            <a:r>
              <a:rPr lang="en-US" sz="1600" dirty="0">
                <a:solidFill>
                  <a:srgbClr val="000000"/>
                </a:solidFill>
                <a:latin typeface="Helvetica"/>
                <a:cs typeface="Helvetica"/>
              </a:rPr>
              <a:t>) </a:t>
            </a:r>
          </a:p>
        </p:txBody>
      </p:sp>
      <p:sp>
        <p:nvSpPr>
          <p:cNvPr id="6" name="Rectangle 5">
            <a:extLst>
              <a:ext uri="{FF2B5EF4-FFF2-40B4-BE49-F238E27FC236}">
                <a16:creationId xmlns:a16="http://schemas.microsoft.com/office/drawing/2014/main" id="{6B777F23-9B0A-764C-94FF-8FF2F6D784A0}"/>
              </a:ext>
            </a:extLst>
          </p:cNvPr>
          <p:cNvSpPr>
            <a:spLocks noChangeArrowheads="1"/>
          </p:cNvSpPr>
          <p:nvPr/>
        </p:nvSpPr>
        <p:spPr bwMode="auto">
          <a:xfrm>
            <a:off x="30480" y="156272"/>
            <a:ext cx="8933246" cy="3707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10" tIns="45706" rIns="91410" bIns="45706">
            <a:spAutoFit/>
          </a:bodyPr>
          <a:lstStyle/>
          <a:p>
            <a:pPr algn="ctr" defTabSz="914400" eaLnBrk="0" fontAlgn="base" hangingPunct="0">
              <a:lnSpc>
                <a:spcPct val="90000"/>
              </a:lnSpc>
              <a:spcBef>
                <a:spcPct val="20000"/>
              </a:spcBef>
              <a:spcAft>
                <a:spcPct val="0"/>
              </a:spcAft>
              <a:buClr>
                <a:srgbClr val="FFCC66"/>
              </a:buClr>
              <a:defRPr/>
            </a:pPr>
            <a:r>
              <a:rPr lang="en-US" sz="2000" b="1" u="sng" dirty="0">
                <a:solidFill>
                  <a:srgbClr val="282EEB"/>
                </a:solidFill>
                <a:latin typeface="Helvetica" charset="0"/>
                <a:ea typeface="ＭＳ Ｐゴシック" charset="0"/>
                <a:cs typeface="ＭＳ Ｐゴシック" charset="0"/>
              </a:rPr>
              <a:t> Title IX and Fostering an Inclusive Working and Learning Environment</a:t>
            </a:r>
          </a:p>
        </p:txBody>
      </p:sp>
    </p:spTree>
    <p:extLst>
      <p:ext uri="{BB962C8B-B14F-4D97-AF65-F5344CB8AC3E}">
        <p14:creationId xmlns:p14="http://schemas.microsoft.com/office/powerpoint/2010/main" val="1615868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64770" y="673555"/>
            <a:ext cx="9079230" cy="5770798"/>
          </a:xfrm>
          <a:prstGeom prst="rect">
            <a:avLst/>
          </a:prstGeom>
          <a:noFill/>
          <a:ln w="12700">
            <a:noFill/>
            <a:miter lim="800000"/>
            <a:headEnd type="none" w="sm" len="sm"/>
            <a:tailEnd type="none" w="sm" len="sm"/>
          </a:ln>
        </p:spPr>
        <p:txBody>
          <a:bodyPr wrap="square" lIns="91429" tIns="45714" rIns="91429" bIns="45714">
            <a:prstTxWarp prst="textNoShape">
              <a:avLst/>
            </a:prstTxWarp>
            <a:spAutoFit/>
          </a:bodyPr>
          <a:lstStyle/>
          <a:p>
            <a:pPr lvl="0" defTabSz="914400" eaLnBrk="0" fontAlgn="base" hangingPunct="0">
              <a:spcBef>
                <a:spcPct val="0"/>
              </a:spcBef>
              <a:spcAft>
                <a:spcPct val="0"/>
              </a:spcAft>
              <a:defRPr/>
            </a:pPr>
            <a:r>
              <a:rPr lang="en-US" b="1" u="sng" dirty="0">
                <a:solidFill>
                  <a:srgbClr val="000000"/>
                </a:solidFill>
                <a:latin typeface="Helvetica"/>
                <a:cs typeface="Helvetica"/>
              </a:rPr>
              <a:t>D) Improving Communication</a:t>
            </a:r>
          </a:p>
          <a:p>
            <a:pPr lvl="0" defTabSz="914400" eaLnBrk="0" fontAlgn="base" hangingPunct="0">
              <a:spcBef>
                <a:spcPct val="0"/>
              </a:spcBef>
              <a:spcAft>
                <a:spcPct val="0"/>
              </a:spcAft>
              <a:defRPr/>
            </a:pPr>
            <a:endParaRPr lang="en-US" sz="1400" dirty="0">
              <a:solidFill>
                <a:srgbClr val="000000"/>
              </a:solidFill>
              <a:latin typeface="Helvetica"/>
              <a:cs typeface="Helvetica"/>
            </a:endParaRPr>
          </a:p>
          <a:p>
            <a:r>
              <a:rPr lang="en-US" sz="1600" dirty="0">
                <a:solidFill>
                  <a:srgbClr val="000000"/>
                </a:solidFill>
                <a:latin typeface="Helvetica"/>
                <a:cs typeface="Helvetica"/>
              </a:rPr>
              <a:t>1) Encourage faculty, staff, and students who do not know who to call, are not getting a response, </a:t>
            </a:r>
            <a:r>
              <a:rPr lang="en-US" sz="1600" dirty="0" err="1">
                <a:solidFill>
                  <a:srgbClr val="000000"/>
                </a:solidFill>
                <a:latin typeface="Helvetica"/>
                <a:cs typeface="Helvetica"/>
              </a:rPr>
              <a:t>etc</a:t>
            </a:r>
            <a:r>
              <a:rPr lang="en-US" sz="1600" dirty="0">
                <a:solidFill>
                  <a:srgbClr val="000000"/>
                </a:solidFill>
                <a:latin typeface="Helvetica"/>
                <a:cs typeface="Helvetica"/>
              </a:rPr>
              <a:t>, to contact the </a:t>
            </a:r>
            <a:r>
              <a:rPr lang="en-US" sz="1600" b="1" dirty="0">
                <a:solidFill>
                  <a:srgbClr val="000000"/>
                </a:solidFill>
                <a:latin typeface="Helvetica"/>
                <a:cs typeface="Helvetica"/>
              </a:rPr>
              <a:t>relevant </a:t>
            </a:r>
            <a:r>
              <a:rPr lang="en-US" sz="1600" b="1" dirty="0" err="1">
                <a:solidFill>
                  <a:srgbClr val="000000"/>
                </a:solidFill>
                <a:latin typeface="Helvetica"/>
                <a:cs typeface="Helvetica"/>
              </a:rPr>
              <a:t>ombuds</a:t>
            </a:r>
            <a:r>
              <a:rPr lang="en-US" sz="1600" dirty="0">
                <a:solidFill>
                  <a:srgbClr val="000000"/>
                </a:solidFill>
                <a:latin typeface="Helvetica"/>
                <a:cs typeface="Helvetica"/>
              </a:rPr>
              <a:t> who can help ‘direct traffic’, connect them to resources, and follow-up. The information for the faculty </a:t>
            </a:r>
            <a:r>
              <a:rPr lang="en-US" sz="1600" dirty="0" err="1">
                <a:solidFill>
                  <a:srgbClr val="000000"/>
                </a:solidFill>
                <a:latin typeface="Helvetica"/>
                <a:cs typeface="Helvetica"/>
              </a:rPr>
              <a:t>ombuds</a:t>
            </a:r>
            <a:r>
              <a:rPr lang="en-US" sz="1600" dirty="0">
                <a:solidFill>
                  <a:srgbClr val="000000"/>
                </a:solidFill>
                <a:latin typeface="Helvetica"/>
                <a:cs typeface="Helvetica"/>
              </a:rPr>
              <a:t> (Mary Steinhardt) can also be provided to Department Chairs at Chairs council to transmit to their faculty.</a:t>
            </a:r>
          </a:p>
          <a:p>
            <a:pPr lvl="0" defTabSz="914400" eaLnBrk="0" fontAlgn="base" hangingPunct="0">
              <a:spcBef>
                <a:spcPct val="0"/>
              </a:spcBef>
              <a:spcAft>
                <a:spcPct val="0"/>
              </a:spcAft>
              <a:defRPr/>
            </a:pPr>
            <a:endParaRPr lang="en-US" sz="600" dirty="0">
              <a:solidFill>
                <a:srgbClr val="000000"/>
              </a:solidFill>
              <a:latin typeface="Helvetica"/>
              <a:cs typeface="Helvetica"/>
            </a:endParaRPr>
          </a:p>
          <a:p>
            <a:pPr lvl="0" defTabSz="914400" eaLnBrk="0" fontAlgn="base" hangingPunct="0">
              <a:spcBef>
                <a:spcPct val="0"/>
              </a:spcBef>
              <a:spcAft>
                <a:spcPct val="0"/>
              </a:spcAft>
              <a:defRPr/>
            </a:pPr>
            <a:r>
              <a:rPr lang="en-US" sz="1600" dirty="0">
                <a:solidFill>
                  <a:srgbClr val="000000"/>
                </a:solidFill>
                <a:latin typeface="Helvetica"/>
                <a:cs typeface="Helvetica"/>
              </a:rPr>
              <a:t>2) Hold more </a:t>
            </a:r>
            <a:r>
              <a:rPr lang="en-US" sz="1600" b="1" dirty="0">
                <a:solidFill>
                  <a:srgbClr val="000000"/>
                </a:solidFill>
                <a:latin typeface="Helvetica"/>
                <a:cs typeface="Helvetica"/>
              </a:rPr>
              <a:t>discussions and focus groups </a:t>
            </a:r>
            <a:r>
              <a:rPr lang="en-US" sz="1600" dirty="0">
                <a:solidFill>
                  <a:srgbClr val="000000"/>
                </a:solidFill>
                <a:latin typeface="Helvetica"/>
                <a:cs typeface="Helvetica"/>
              </a:rPr>
              <a:t>for faculty, staff, students, and chairs to discuss Title IX related issues with representatives from OIE, Legal, HR, and the Provost’s Office present.</a:t>
            </a:r>
          </a:p>
          <a:p>
            <a:pPr lvl="0" defTabSz="914400" eaLnBrk="0" fontAlgn="base" hangingPunct="0">
              <a:spcBef>
                <a:spcPct val="0"/>
              </a:spcBef>
              <a:spcAft>
                <a:spcPct val="0"/>
              </a:spcAft>
              <a:defRPr/>
            </a:pPr>
            <a:endParaRPr lang="en-US" sz="900" dirty="0">
              <a:solidFill>
                <a:srgbClr val="000000"/>
              </a:solidFill>
              <a:latin typeface="Helvetica"/>
              <a:cs typeface="Helvetica"/>
            </a:endParaRPr>
          </a:p>
          <a:p>
            <a:pPr lvl="0" defTabSz="914400" eaLnBrk="0" fontAlgn="base" hangingPunct="0">
              <a:spcBef>
                <a:spcPct val="0"/>
              </a:spcBef>
              <a:spcAft>
                <a:spcPct val="0"/>
              </a:spcAft>
              <a:defRPr/>
            </a:pPr>
            <a:r>
              <a:rPr lang="en-US" sz="1600" dirty="0">
                <a:solidFill>
                  <a:srgbClr val="000000"/>
                </a:solidFill>
                <a:latin typeface="Helvetica"/>
                <a:cs typeface="Helvetica"/>
              </a:rPr>
              <a:t>3) Reports filed by students --  the most vulnerable members  -- often fall through the cracks. Department chairs or faculty advisors, who could have helped, are often not informed at all. </a:t>
            </a:r>
            <a:r>
              <a:rPr lang="en-US" sz="1600" b="1" dirty="0">
                <a:solidFill>
                  <a:srgbClr val="000000"/>
                </a:solidFill>
                <a:latin typeface="Helvetica"/>
                <a:cs typeface="Helvetica"/>
              </a:rPr>
              <a:t>If students give their permission, can the department chair or faculty advisors be informed?</a:t>
            </a:r>
          </a:p>
          <a:p>
            <a:pPr lvl="0" defTabSz="914400" eaLnBrk="0" fontAlgn="base" hangingPunct="0">
              <a:spcBef>
                <a:spcPct val="0"/>
              </a:spcBef>
              <a:spcAft>
                <a:spcPct val="0"/>
              </a:spcAft>
              <a:defRPr/>
            </a:pPr>
            <a:endParaRPr lang="en-US" sz="900" dirty="0">
              <a:solidFill>
                <a:srgbClr val="000000"/>
              </a:solidFill>
              <a:latin typeface="Helvetica"/>
              <a:cs typeface="Helvetica"/>
            </a:endParaRPr>
          </a:p>
          <a:p>
            <a:pPr lvl="0" defTabSz="914400" eaLnBrk="0" fontAlgn="base" hangingPunct="0">
              <a:spcBef>
                <a:spcPct val="0"/>
              </a:spcBef>
              <a:spcAft>
                <a:spcPct val="0"/>
              </a:spcAft>
              <a:defRPr/>
            </a:pPr>
            <a:r>
              <a:rPr lang="en-US" sz="1600" dirty="0">
                <a:solidFill>
                  <a:srgbClr val="000000"/>
                </a:solidFill>
                <a:latin typeface="Helvetica"/>
                <a:cs typeface="Helvetica"/>
              </a:rPr>
              <a:t>4) </a:t>
            </a:r>
            <a:r>
              <a:rPr lang="en-US" sz="1600" b="1" dirty="0">
                <a:solidFill>
                  <a:srgbClr val="000000"/>
                </a:solidFill>
                <a:latin typeface="Helvetica"/>
                <a:cs typeface="Helvetica"/>
              </a:rPr>
              <a:t>Can department chairs share the summary outcome of a Title IX investigation of a faculty/staff respondent to department members who are in a need-to-know position </a:t>
            </a:r>
            <a:r>
              <a:rPr lang="en-US" sz="1600" dirty="0">
                <a:solidFill>
                  <a:srgbClr val="000000"/>
                </a:solidFill>
                <a:latin typeface="Helvetica"/>
                <a:cs typeface="Helvetica"/>
              </a:rPr>
              <a:t>(e.g., the graduate/UG advisor, and associate chair)? The ability of department chairs to share such information can </a:t>
            </a:r>
            <a:r>
              <a:rPr lang="en-US" sz="1600" i="1" dirty="0">
                <a:solidFill>
                  <a:srgbClr val="000000"/>
                </a:solidFill>
                <a:latin typeface="Helvetica"/>
                <a:cs typeface="Helvetica"/>
              </a:rPr>
              <a:t>facilitate the early identification and prevention of future problems. </a:t>
            </a:r>
            <a:r>
              <a:rPr lang="en-US" sz="1600" dirty="0">
                <a:solidFill>
                  <a:srgbClr val="000000"/>
                </a:solidFill>
                <a:latin typeface="Helvetica"/>
                <a:cs typeface="Helvetica"/>
              </a:rPr>
              <a:t>How do we balance these benefits with concerns about the privacy of the complainant and respondent?</a:t>
            </a:r>
          </a:p>
          <a:p>
            <a:pPr lvl="0" defTabSz="914400" eaLnBrk="0" fontAlgn="base" hangingPunct="0">
              <a:spcBef>
                <a:spcPct val="0"/>
              </a:spcBef>
              <a:spcAft>
                <a:spcPct val="0"/>
              </a:spcAft>
              <a:defRPr/>
            </a:pPr>
            <a:endParaRPr lang="en-US" sz="900" dirty="0">
              <a:solidFill>
                <a:srgbClr val="000000"/>
              </a:solidFill>
              <a:latin typeface="Helvetica"/>
              <a:cs typeface="Helvetica"/>
            </a:endParaRPr>
          </a:p>
          <a:p>
            <a:pPr defTabSz="914400" eaLnBrk="0" fontAlgn="base" hangingPunct="0">
              <a:spcBef>
                <a:spcPct val="0"/>
              </a:spcBef>
              <a:spcAft>
                <a:spcPct val="0"/>
              </a:spcAft>
              <a:defRPr/>
            </a:pPr>
            <a:r>
              <a:rPr lang="en-US" sz="1600" dirty="0">
                <a:solidFill>
                  <a:srgbClr val="000000"/>
                </a:solidFill>
                <a:latin typeface="Helvetica"/>
                <a:cs typeface="Helvetica"/>
              </a:rPr>
              <a:t>5) We recognize the limits placed by FERPA, HIPAA, and the confidential nature of employee issues, and also the attraction of defining need-to-know conservatively. Nevertheless, the net effect of not communicating with complainants has produced, in at least one department, pervasive mistrust and the perception that Title IX issues are ignored. </a:t>
            </a:r>
            <a:r>
              <a:rPr lang="en-US" sz="1600" b="1" dirty="0">
                <a:solidFill>
                  <a:srgbClr val="000000"/>
                </a:solidFill>
                <a:latin typeface="Helvetica"/>
                <a:cs typeface="Helvetica"/>
              </a:rPr>
              <a:t>Can need-to-know be relaxed to let complainants and other affected parties know that complaints are being addressed</a:t>
            </a:r>
            <a:r>
              <a:rPr lang="en-US" sz="1600" dirty="0">
                <a:solidFill>
                  <a:srgbClr val="000000"/>
                </a:solidFill>
                <a:latin typeface="Helvetica"/>
                <a:cs typeface="Helvetica"/>
              </a:rPr>
              <a:t>?</a:t>
            </a:r>
          </a:p>
        </p:txBody>
      </p:sp>
      <p:sp>
        <p:nvSpPr>
          <p:cNvPr id="6" name="Rectangle 5">
            <a:extLst>
              <a:ext uri="{FF2B5EF4-FFF2-40B4-BE49-F238E27FC236}">
                <a16:creationId xmlns:a16="http://schemas.microsoft.com/office/drawing/2014/main" id="{6B777F23-9B0A-764C-94FF-8FF2F6D784A0}"/>
              </a:ext>
            </a:extLst>
          </p:cNvPr>
          <p:cNvSpPr>
            <a:spLocks noChangeArrowheads="1"/>
          </p:cNvSpPr>
          <p:nvPr/>
        </p:nvSpPr>
        <p:spPr bwMode="auto">
          <a:xfrm>
            <a:off x="30480" y="122819"/>
            <a:ext cx="8933246" cy="3707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10" tIns="45706" rIns="91410" bIns="45706">
            <a:spAutoFit/>
          </a:bodyPr>
          <a:lstStyle/>
          <a:p>
            <a:pPr algn="ctr" defTabSz="914400" eaLnBrk="0" fontAlgn="base" hangingPunct="0">
              <a:lnSpc>
                <a:spcPct val="90000"/>
              </a:lnSpc>
              <a:spcBef>
                <a:spcPct val="20000"/>
              </a:spcBef>
              <a:spcAft>
                <a:spcPct val="0"/>
              </a:spcAft>
              <a:buClr>
                <a:srgbClr val="FFCC66"/>
              </a:buClr>
              <a:defRPr/>
            </a:pPr>
            <a:r>
              <a:rPr lang="en-US" sz="2000" b="1" u="sng" dirty="0">
                <a:solidFill>
                  <a:srgbClr val="282EEB"/>
                </a:solidFill>
                <a:latin typeface="Helvetica" charset="0"/>
                <a:ea typeface="ＭＳ Ｐゴシック" charset="0"/>
                <a:cs typeface="ＭＳ Ｐゴシック" charset="0"/>
              </a:rPr>
              <a:t> Title IX and Fostering an Inclusive Working and Learning Environment</a:t>
            </a:r>
          </a:p>
        </p:txBody>
      </p:sp>
    </p:spTree>
    <p:extLst>
      <p:ext uri="{BB962C8B-B14F-4D97-AF65-F5344CB8AC3E}">
        <p14:creationId xmlns:p14="http://schemas.microsoft.com/office/powerpoint/2010/main" val="380072057"/>
      </p:ext>
    </p:extLst>
  </p:cSld>
  <p:clrMapOvr>
    <a:masterClrMapping/>
  </p:clrMapOvr>
</p:sld>
</file>

<file path=ppt/theme/theme1.xml><?xml version="1.0" encoding="utf-8"?>
<a:theme xmlns:a="http://schemas.openxmlformats.org/drawingml/2006/main" name="1_FIREBALL">
  <a:themeElements>
    <a:clrScheme name="1_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1_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bg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bg1"/>
            </a:solidFill>
            <a:effectLst/>
            <a:latin typeface="Arial" pitchFamily="-111" charset="0"/>
          </a:defRPr>
        </a:defPPr>
      </a:lstStyle>
    </a:lnDef>
  </a:objectDefaults>
  <a:extraClrSchemeLst>
    <a:extraClrScheme>
      <a:clrScheme name="1_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1_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1_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19190</TotalTime>
  <Words>1419</Words>
  <Application>Microsoft Macintosh PowerPoint</Application>
  <PresentationFormat>On-screen Show (4:3)</PresentationFormat>
  <Paragraphs>78</Paragraphs>
  <Slides>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Helvetica</vt:lpstr>
      <vt:lpstr>Times New Roman</vt:lpstr>
      <vt:lpstr>1_FIREBALL</vt:lpstr>
      <vt:lpstr>Equation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Jaffe</dc:creator>
  <cp:lastModifiedBy>Microsoft Office User</cp:lastModifiedBy>
  <cp:revision>1148</cp:revision>
  <cp:lastPrinted>2019-04-22T05:41:52Z</cp:lastPrinted>
  <dcterms:created xsi:type="dcterms:W3CDTF">2013-01-09T13:08:33Z</dcterms:created>
  <dcterms:modified xsi:type="dcterms:W3CDTF">2019-04-22T08:33:48Z</dcterms:modified>
</cp:coreProperties>
</file>