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docProps/app.xml" ContentType="application/vnd.openxmlformats-officedocument.extended-properties+xml"/>
  <Override PartName="/ppt/presentation.xml" ContentType="application/vnd.openxmlformats-officedocument.presentationml.presentation.main+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viewProps.xml" ContentType="application/vnd.openxmlformats-officedocument.presentationml.viewProps+xml"/>
  <Override PartName="/ppt/slideMasters/slideMaster1.xml" ContentType="application/vnd.openxmlformats-officedocument.presentationml.slideMaster+xml"/>
  <Default Extension="bin" ContentType="application/vnd.openxmlformats-officedocument.presentationml.printerSettings"/>
  <Default Extension="rels" ContentType="application/vnd.openxmlformats-package.relationships+xml"/>
  <Default Extension="gif" ContentType="image/gif"/>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Lst>
  <p:sldSz cx="40233600" cy="34747200"/>
  <p:notesSz cx="9144000" cy="6858000"/>
  <p:defaultTextStyle>
    <a:defPPr>
      <a:defRPr lang="en-US"/>
    </a:defPPr>
    <a:lvl1pPr algn="l" rtl="0" fontAlgn="base">
      <a:spcBef>
        <a:spcPct val="0"/>
      </a:spcBef>
      <a:spcAft>
        <a:spcPct val="0"/>
      </a:spcAft>
      <a:defRPr sz="8300" kern="1200">
        <a:solidFill>
          <a:schemeClr val="tx1"/>
        </a:solidFill>
        <a:latin typeface="Arial" charset="0"/>
        <a:ea typeface="+mn-ea"/>
        <a:cs typeface="+mn-cs"/>
      </a:defRPr>
    </a:lvl1pPr>
    <a:lvl2pPr marL="457200" algn="l" rtl="0" fontAlgn="base">
      <a:spcBef>
        <a:spcPct val="0"/>
      </a:spcBef>
      <a:spcAft>
        <a:spcPct val="0"/>
      </a:spcAft>
      <a:defRPr sz="8300" kern="1200">
        <a:solidFill>
          <a:schemeClr val="tx1"/>
        </a:solidFill>
        <a:latin typeface="Arial" charset="0"/>
        <a:ea typeface="+mn-ea"/>
        <a:cs typeface="+mn-cs"/>
      </a:defRPr>
    </a:lvl2pPr>
    <a:lvl3pPr marL="914400" algn="l" rtl="0" fontAlgn="base">
      <a:spcBef>
        <a:spcPct val="0"/>
      </a:spcBef>
      <a:spcAft>
        <a:spcPct val="0"/>
      </a:spcAft>
      <a:defRPr sz="8300" kern="1200">
        <a:solidFill>
          <a:schemeClr val="tx1"/>
        </a:solidFill>
        <a:latin typeface="Arial" charset="0"/>
        <a:ea typeface="+mn-ea"/>
        <a:cs typeface="+mn-cs"/>
      </a:defRPr>
    </a:lvl3pPr>
    <a:lvl4pPr marL="1371600" algn="l" rtl="0" fontAlgn="base">
      <a:spcBef>
        <a:spcPct val="0"/>
      </a:spcBef>
      <a:spcAft>
        <a:spcPct val="0"/>
      </a:spcAft>
      <a:defRPr sz="8300" kern="1200">
        <a:solidFill>
          <a:schemeClr val="tx1"/>
        </a:solidFill>
        <a:latin typeface="Arial" charset="0"/>
        <a:ea typeface="+mn-ea"/>
        <a:cs typeface="+mn-cs"/>
      </a:defRPr>
    </a:lvl4pPr>
    <a:lvl5pPr marL="1828800" algn="l" rtl="0" fontAlgn="base">
      <a:spcBef>
        <a:spcPct val="0"/>
      </a:spcBef>
      <a:spcAft>
        <a:spcPct val="0"/>
      </a:spcAft>
      <a:defRPr sz="8300" kern="1200">
        <a:solidFill>
          <a:schemeClr val="tx1"/>
        </a:solidFill>
        <a:latin typeface="Arial" charset="0"/>
        <a:ea typeface="+mn-ea"/>
        <a:cs typeface="+mn-cs"/>
      </a:defRPr>
    </a:lvl5pPr>
    <a:lvl6pPr marL="2286000" algn="l" defTabSz="457200" rtl="0" eaLnBrk="1" latinLnBrk="0" hangingPunct="1">
      <a:defRPr sz="8300" kern="1200">
        <a:solidFill>
          <a:schemeClr val="tx1"/>
        </a:solidFill>
        <a:latin typeface="Arial" charset="0"/>
        <a:ea typeface="+mn-ea"/>
        <a:cs typeface="+mn-cs"/>
      </a:defRPr>
    </a:lvl6pPr>
    <a:lvl7pPr marL="2743200" algn="l" defTabSz="457200" rtl="0" eaLnBrk="1" latinLnBrk="0" hangingPunct="1">
      <a:defRPr sz="8300" kern="1200">
        <a:solidFill>
          <a:schemeClr val="tx1"/>
        </a:solidFill>
        <a:latin typeface="Arial" charset="0"/>
        <a:ea typeface="+mn-ea"/>
        <a:cs typeface="+mn-cs"/>
      </a:defRPr>
    </a:lvl7pPr>
    <a:lvl8pPr marL="3200400" algn="l" defTabSz="457200" rtl="0" eaLnBrk="1" latinLnBrk="0" hangingPunct="1">
      <a:defRPr sz="8300" kern="1200">
        <a:solidFill>
          <a:schemeClr val="tx1"/>
        </a:solidFill>
        <a:latin typeface="Arial" charset="0"/>
        <a:ea typeface="+mn-ea"/>
        <a:cs typeface="+mn-cs"/>
      </a:defRPr>
    </a:lvl8pPr>
    <a:lvl9pPr marL="3657600" algn="l" defTabSz="457200" rtl="0" eaLnBrk="1" latinLnBrk="0" hangingPunct="1">
      <a:defRPr sz="83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487E"/>
    <a:srgbClr val="CC0000"/>
    <a:srgbClr val="005A9E"/>
    <a:srgbClr val="339966"/>
    <a:srgbClr val="B7D1CE"/>
    <a:srgbClr val="FFEF1E"/>
    <a:srgbClr val="FFCC2C"/>
    <a:srgbClr val="D4FF16"/>
    <a:srgbClr val="510052"/>
    <a:srgbClr val="23345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horzBarState="maximized">
    <p:restoredLeft sz="15620"/>
    <p:restoredTop sz="94660"/>
  </p:normalViewPr>
  <p:slideViewPr>
    <p:cSldViewPr>
      <p:cViewPr>
        <p:scale>
          <a:sx n="66" d="100"/>
          <a:sy n="66" d="100"/>
        </p:scale>
        <p:origin x="208" y="6264"/>
      </p:cViewPr>
      <p:guideLst>
        <p:guide orient="horz" pos="10944"/>
        <p:guide pos="1267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 Type="http://schemas.openxmlformats.org/officeDocument/2006/relationships/presProps" Target="presProps.xml"/><Relationship Id="rId5" Type="http://schemas.openxmlformats.org/officeDocument/2006/relationships/viewProps" Target="viewProps.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printerSettings" Target="printerSettings/printerSettings1.bin"/><Relationship Id="rId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10794824"/>
            <a:ext cx="34198560" cy="7446786"/>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040" y="19689413"/>
            <a:ext cx="28163520" cy="8881181"/>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6CC200F-E888-3644-8241-E8D83194B84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BE30AA31-B553-D346-96A8-BDA9837B988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69360" y="1390827"/>
            <a:ext cx="9052560" cy="296480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11685" y="1390827"/>
            <a:ext cx="27008667" cy="296480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AFF05D1-265B-2B42-812F-38CEA311E13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DA166B32-8AD0-6C4F-AA30-C54C433CC1B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951" y="22328636"/>
            <a:ext cx="34198560" cy="69005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178951" y="14727679"/>
            <a:ext cx="34198560" cy="76009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83993A93-7A9C-444B-9A4F-FA7CFA65242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11682" y="8107013"/>
            <a:ext cx="18030613" cy="229318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191315" y="8107013"/>
            <a:ext cx="18030613" cy="229318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890C4B5E-A268-FF48-906F-3F7ABAA4640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680" y="7778581"/>
            <a:ext cx="17777602" cy="32407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11680" y="11019367"/>
            <a:ext cx="17777602" cy="20019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8111" y="7778581"/>
            <a:ext cx="17783810" cy="32407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0438111" y="11019367"/>
            <a:ext cx="17783810" cy="20019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23B05822-296D-0D40-9961-F34C90374FC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F1296812-80C1-8D40-943D-863A2E4488C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A6EC8F99-0BE2-214C-8E92-F4EA93C45C8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2" y="1384127"/>
            <a:ext cx="13237351" cy="588671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730220" y="1384127"/>
            <a:ext cx="22491700" cy="296547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682" y="7270839"/>
            <a:ext cx="13237351" cy="23768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0B0D7B85-0882-1040-B56A-3D8BF3108D9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842" y="24322709"/>
            <a:ext cx="24140160" cy="287214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886842" y="3105066"/>
            <a:ext cx="24140160" cy="208473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886842" y="27194849"/>
            <a:ext cx="24140160" cy="40769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02D849CA-B597-DC47-BEDD-B6E809CB248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11680" y="1390826"/>
            <a:ext cx="36210240" cy="5791200"/>
          </a:xfrm>
          <a:prstGeom prst="rect">
            <a:avLst/>
          </a:prstGeom>
          <a:noFill/>
          <a:ln w="9525">
            <a:noFill/>
            <a:miter lim="800000"/>
            <a:headEnd/>
            <a:tailEnd/>
          </a:ln>
          <a:effectLst/>
        </p:spPr>
        <p:txBody>
          <a:bodyPr vert="horz" wrap="square" lIns="423230" tIns="211615" rIns="423230" bIns="21161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011680" y="8107013"/>
            <a:ext cx="36210240" cy="22931879"/>
          </a:xfrm>
          <a:prstGeom prst="rect">
            <a:avLst/>
          </a:prstGeom>
          <a:noFill/>
          <a:ln w="9525">
            <a:noFill/>
            <a:miter lim="800000"/>
            <a:headEnd/>
            <a:tailEnd/>
          </a:ln>
          <a:effectLst/>
        </p:spPr>
        <p:txBody>
          <a:bodyPr vert="horz" wrap="square" lIns="423230" tIns="211615" rIns="423230" bIns="2116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011680" y="31642139"/>
            <a:ext cx="9387840" cy="2413000"/>
          </a:xfrm>
          <a:prstGeom prst="rect">
            <a:avLst/>
          </a:prstGeom>
          <a:noFill/>
          <a:ln w="9525">
            <a:noFill/>
            <a:miter lim="800000"/>
            <a:headEnd/>
            <a:tailEnd/>
          </a:ln>
          <a:effectLst/>
        </p:spPr>
        <p:txBody>
          <a:bodyPr vert="horz" wrap="square" lIns="423230" tIns="211615" rIns="423230" bIns="211615" numCol="1" anchor="t" anchorCtr="0" compatLnSpc="1">
            <a:prstTxWarp prst="textNoShape">
              <a:avLst/>
            </a:prstTxWarp>
          </a:bodyPr>
          <a:lstStyle>
            <a:lvl1pPr defTabSz="4232275">
              <a:defRPr sz="6500"/>
            </a:lvl1pPr>
          </a:lstStyle>
          <a:p>
            <a:endParaRPr lang="en-US"/>
          </a:p>
        </p:txBody>
      </p:sp>
      <p:sp>
        <p:nvSpPr>
          <p:cNvPr id="1029" name="Rectangle 5"/>
          <p:cNvSpPr>
            <a:spLocks noGrp="1" noChangeArrowheads="1"/>
          </p:cNvSpPr>
          <p:nvPr>
            <p:ph type="ftr" sz="quarter" idx="3"/>
          </p:nvPr>
        </p:nvSpPr>
        <p:spPr bwMode="auto">
          <a:xfrm>
            <a:off x="13746480" y="31642139"/>
            <a:ext cx="12740640" cy="2413000"/>
          </a:xfrm>
          <a:prstGeom prst="rect">
            <a:avLst/>
          </a:prstGeom>
          <a:noFill/>
          <a:ln w="9525">
            <a:noFill/>
            <a:miter lim="800000"/>
            <a:headEnd/>
            <a:tailEnd/>
          </a:ln>
          <a:effectLst/>
        </p:spPr>
        <p:txBody>
          <a:bodyPr vert="horz" wrap="square" lIns="423230" tIns="211615" rIns="423230" bIns="211615" numCol="1" anchor="t" anchorCtr="0" compatLnSpc="1">
            <a:prstTxWarp prst="textNoShape">
              <a:avLst/>
            </a:prstTxWarp>
          </a:bodyPr>
          <a:lstStyle>
            <a:lvl1pPr algn="ctr" defTabSz="4232275">
              <a:defRPr sz="6500"/>
            </a:lvl1pPr>
          </a:lstStyle>
          <a:p>
            <a:endParaRPr lang="en-US"/>
          </a:p>
        </p:txBody>
      </p:sp>
      <p:sp>
        <p:nvSpPr>
          <p:cNvPr id="1030" name="Rectangle 6"/>
          <p:cNvSpPr>
            <a:spLocks noGrp="1" noChangeArrowheads="1"/>
          </p:cNvSpPr>
          <p:nvPr>
            <p:ph type="sldNum" sz="quarter" idx="4"/>
          </p:nvPr>
        </p:nvSpPr>
        <p:spPr bwMode="auto">
          <a:xfrm>
            <a:off x="28834080" y="31642139"/>
            <a:ext cx="9387840" cy="2413000"/>
          </a:xfrm>
          <a:prstGeom prst="rect">
            <a:avLst/>
          </a:prstGeom>
          <a:noFill/>
          <a:ln w="9525">
            <a:noFill/>
            <a:miter lim="800000"/>
            <a:headEnd/>
            <a:tailEnd/>
          </a:ln>
          <a:effectLst/>
        </p:spPr>
        <p:txBody>
          <a:bodyPr vert="horz" wrap="square" lIns="423230" tIns="211615" rIns="423230" bIns="211615" numCol="1" anchor="t" anchorCtr="0" compatLnSpc="1">
            <a:prstTxWarp prst="textNoShape">
              <a:avLst/>
            </a:prstTxWarp>
          </a:bodyPr>
          <a:lstStyle>
            <a:lvl1pPr algn="r" defTabSz="4232275">
              <a:defRPr sz="6500"/>
            </a:lvl1pPr>
          </a:lstStyle>
          <a:p>
            <a:fld id="{D6AD5876-E81D-0445-986B-BE08CCA5BFF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32275" rtl="0" fontAlgn="base">
        <a:spcBef>
          <a:spcPct val="0"/>
        </a:spcBef>
        <a:spcAft>
          <a:spcPct val="0"/>
        </a:spcAft>
        <a:defRPr sz="20400">
          <a:solidFill>
            <a:schemeClr val="tx2"/>
          </a:solidFill>
          <a:latin typeface="+mj-lt"/>
          <a:ea typeface="+mj-ea"/>
          <a:cs typeface="+mj-cs"/>
        </a:defRPr>
      </a:lvl1pPr>
      <a:lvl2pPr algn="ctr" defTabSz="4232275" rtl="0" fontAlgn="base">
        <a:spcBef>
          <a:spcPct val="0"/>
        </a:spcBef>
        <a:spcAft>
          <a:spcPct val="0"/>
        </a:spcAft>
        <a:defRPr sz="20400">
          <a:solidFill>
            <a:schemeClr val="tx2"/>
          </a:solidFill>
          <a:latin typeface="Arial" charset="0"/>
        </a:defRPr>
      </a:lvl2pPr>
      <a:lvl3pPr algn="ctr" defTabSz="4232275" rtl="0" fontAlgn="base">
        <a:spcBef>
          <a:spcPct val="0"/>
        </a:spcBef>
        <a:spcAft>
          <a:spcPct val="0"/>
        </a:spcAft>
        <a:defRPr sz="20400">
          <a:solidFill>
            <a:schemeClr val="tx2"/>
          </a:solidFill>
          <a:latin typeface="Arial" charset="0"/>
        </a:defRPr>
      </a:lvl3pPr>
      <a:lvl4pPr algn="ctr" defTabSz="4232275" rtl="0" fontAlgn="base">
        <a:spcBef>
          <a:spcPct val="0"/>
        </a:spcBef>
        <a:spcAft>
          <a:spcPct val="0"/>
        </a:spcAft>
        <a:defRPr sz="20400">
          <a:solidFill>
            <a:schemeClr val="tx2"/>
          </a:solidFill>
          <a:latin typeface="Arial" charset="0"/>
        </a:defRPr>
      </a:lvl4pPr>
      <a:lvl5pPr algn="ctr" defTabSz="4232275" rtl="0" fontAlgn="base">
        <a:spcBef>
          <a:spcPct val="0"/>
        </a:spcBef>
        <a:spcAft>
          <a:spcPct val="0"/>
        </a:spcAft>
        <a:defRPr sz="20400">
          <a:solidFill>
            <a:schemeClr val="tx2"/>
          </a:solidFill>
          <a:latin typeface="Arial" charset="0"/>
        </a:defRPr>
      </a:lvl5pPr>
      <a:lvl6pPr marL="457200" algn="ctr" defTabSz="4232275" rtl="0" fontAlgn="base">
        <a:spcBef>
          <a:spcPct val="0"/>
        </a:spcBef>
        <a:spcAft>
          <a:spcPct val="0"/>
        </a:spcAft>
        <a:defRPr sz="20400">
          <a:solidFill>
            <a:schemeClr val="tx2"/>
          </a:solidFill>
          <a:latin typeface="Arial" charset="0"/>
        </a:defRPr>
      </a:lvl6pPr>
      <a:lvl7pPr marL="914400" algn="ctr" defTabSz="4232275" rtl="0" fontAlgn="base">
        <a:spcBef>
          <a:spcPct val="0"/>
        </a:spcBef>
        <a:spcAft>
          <a:spcPct val="0"/>
        </a:spcAft>
        <a:defRPr sz="20400">
          <a:solidFill>
            <a:schemeClr val="tx2"/>
          </a:solidFill>
          <a:latin typeface="Arial" charset="0"/>
        </a:defRPr>
      </a:lvl7pPr>
      <a:lvl8pPr marL="1371600" algn="ctr" defTabSz="4232275" rtl="0" fontAlgn="base">
        <a:spcBef>
          <a:spcPct val="0"/>
        </a:spcBef>
        <a:spcAft>
          <a:spcPct val="0"/>
        </a:spcAft>
        <a:defRPr sz="20400">
          <a:solidFill>
            <a:schemeClr val="tx2"/>
          </a:solidFill>
          <a:latin typeface="Arial" charset="0"/>
        </a:defRPr>
      </a:lvl8pPr>
      <a:lvl9pPr marL="1828800" algn="ctr" defTabSz="4232275" rtl="0" fontAlgn="base">
        <a:spcBef>
          <a:spcPct val="0"/>
        </a:spcBef>
        <a:spcAft>
          <a:spcPct val="0"/>
        </a:spcAft>
        <a:defRPr sz="20400">
          <a:solidFill>
            <a:schemeClr val="tx2"/>
          </a:solidFill>
          <a:latin typeface="Arial" charset="0"/>
        </a:defRPr>
      </a:lvl9pPr>
    </p:titleStyle>
    <p:bodyStyle>
      <a:lvl1pPr marL="1587500" indent="-1587500" algn="l" defTabSz="4232275" rtl="0" fontAlgn="base">
        <a:spcBef>
          <a:spcPct val="20000"/>
        </a:spcBef>
        <a:spcAft>
          <a:spcPct val="0"/>
        </a:spcAft>
        <a:buChar char="•"/>
        <a:defRPr sz="14800">
          <a:solidFill>
            <a:schemeClr val="tx1"/>
          </a:solidFill>
          <a:latin typeface="+mn-lt"/>
          <a:ea typeface="+mn-ea"/>
          <a:cs typeface="+mn-cs"/>
        </a:defRPr>
      </a:lvl1pPr>
      <a:lvl2pPr marL="3438525" indent="-1322388" algn="l" defTabSz="4232275" rtl="0" fontAlgn="base">
        <a:spcBef>
          <a:spcPct val="20000"/>
        </a:spcBef>
        <a:spcAft>
          <a:spcPct val="0"/>
        </a:spcAft>
        <a:buChar char="–"/>
        <a:defRPr sz="13000">
          <a:solidFill>
            <a:schemeClr val="tx1"/>
          </a:solidFill>
          <a:latin typeface="+mn-lt"/>
          <a:ea typeface="ＭＳ Ｐゴシック" charset="-128"/>
        </a:defRPr>
      </a:lvl2pPr>
      <a:lvl3pPr marL="5291138" indent="-1058863" algn="l" defTabSz="4232275" rtl="0" fontAlgn="base">
        <a:spcBef>
          <a:spcPct val="20000"/>
        </a:spcBef>
        <a:spcAft>
          <a:spcPct val="0"/>
        </a:spcAft>
        <a:buChar char="•"/>
        <a:defRPr sz="11100">
          <a:solidFill>
            <a:schemeClr val="tx1"/>
          </a:solidFill>
          <a:latin typeface="+mn-lt"/>
          <a:ea typeface="ＭＳ Ｐゴシック" charset="-128"/>
        </a:defRPr>
      </a:lvl3pPr>
      <a:lvl4pPr marL="7407275" indent="-1058863" algn="l" defTabSz="4232275" rtl="0" fontAlgn="base">
        <a:spcBef>
          <a:spcPct val="20000"/>
        </a:spcBef>
        <a:spcAft>
          <a:spcPct val="0"/>
        </a:spcAft>
        <a:buChar char="–"/>
        <a:defRPr sz="9300">
          <a:solidFill>
            <a:schemeClr val="tx1"/>
          </a:solidFill>
          <a:latin typeface="+mn-lt"/>
          <a:ea typeface="ＭＳ Ｐゴシック" charset="-128"/>
        </a:defRPr>
      </a:lvl4pPr>
      <a:lvl5pPr marL="9523413" indent="-1058863" algn="l" defTabSz="4232275" rtl="0" fontAlgn="base">
        <a:spcBef>
          <a:spcPct val="20000"/>
        </a:spcBef>
        <a:spcAft>
          <a:spcPct val="0"/>
        </a:spcAft>
        <a:buChar char="»"/>
        <a:defRPr sz="9300">
          <a:solidFill>
            <a:schemeClr val="tx1"/>
          </a:solidFill>
          <a:latin typeface="+mn-lt"/>
          <a:ea typeface="ＭＳ Ｐゴシック" charset="-128"/>
        </a:defRPr>
      </a:lvl5pPr>
      <a:lvl6pPr marL="9980613" indent="-1058863" algn="l" defTabSz="4232275" rtl="0" fontAlgn="base">
        <a:spcBef>
          <a:spcPct val="20000"/>
        </a:spcBef>
        <a:spcAft>
          <a:spcPct val="0"/>
        </a:spcAft>
        <a:buChar char="»"/>
        <a:defRPr sz="9300">
          <a:solidFill>
            <a:schemeClr val="tx1"/>
          </a:solidFill>
          <a:latin typeface="+mn-lt"/>
          <a:ea typeface="ＭＳ Ｐゴシック" charset="-128"/>
        </a:defRPr>
      </a:lvl6pPr>
      <a:lvl7pPr marL="10437813" indent="-1058863" algn="l" defTabSz="4232275" rtl="0" fontAlgn="base">
        <a:spcBef>
          <a:spcPct val="20000"/>
        </a:spcBef>
        <a:spcAft>
          <a:spcPct val="0"/>
        </a:spcAft>
        <a:buChar char="»"/>
        <a:defRPr sz="9300">
          <a:solidFill>
            <a:schemeClr val="tx1"/>
          </a:solidFill>
          <a:latin typeface="+mn-lt"/>
          <a:ea typeface="ＭＳ Ｐゴシック" charset="-128"/>
        </a:defRPr>
      </a:lvl7pPr>
      <a:lvl8pPr marL="10895013" indent="-1058863" algn="l" defTabSz="4232275" rtl="0" fontAlgn="base">
        <a:spcBef>
          <a:spcPct val="20000"/>
        </a:spcBef>
        <a:spcAft>
          <a:spcPct val="0"/>
        </a:spcAft>
        <a:buChar char="»"/>
        <a:defRPr sz="9300">
          <a:solidFill>
            <a:schemeClr val="tx1"/>
          </a:solidFill>
          <a:latin typeface="+mn-lt"/>
          <a:ea typeface="ＭＳ Ｐゴシック" charset="-128"/>
        </a:defRPr>
      </a:lvl8pPr>
      <a:lvl9pPr marL="11352213" indent="-1058863" algn="l" defTabSz="4232275" rtl="0" fontAlgn="base">
        <a:spcBef>
          <a:spcPct val="20000"/>
        </a:spcBef>
        <a:spcAft>
          <a:spcPct val="0"/>
        </a:spcAft>
        <a:buChar char="»"/>
        <a:defRPr sz="93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4" Type="http://schemas.openxmlformats.org/officeDocument/2006/relationships/image" Target="../media/image13.png"/><Relationship Id="rId4" Type="http://schemas.openxmlformats.org/officeDocument/2006/relationships/image" Target="../media/image3.png"/><Relationship Id="rId7" Type="http://schemas.openxmlformats.org/officeDocument/2006/relationships/image" Target="../media/image6.gif"/><Relationship Id="rId11"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5.jpeg"/><Relationship Id="rId8" Type="http://schemas.openxmlformats.org/officeDocument/2006/relationships/image" Target="../media/image7.jpeg"/><Relationship Id="rId13" Type="http://schemas.openxmlformats.org/officeDocument/2006/relationships/image" Target="../media/image12.png"/><Relationship Id="rId10" Type="http://schemas.openxmlformats.org/officeDocument/2006/relationships/image" Target="../media/image9.gif"/><Relationship Id="rId5" Type="http://schemas.openxmlformats.org/officeDocument/2006/relationships/image" Target="../media/image4.jpeg"/><Relationship Id="rId15" Type="http://schemas.openxmlformats.org/officeDocument/2006/relationships/image" Target="../media/image14.png"/><Relationship Id="rId12" Type="http://schemas.openxmlformats.org/officeDocument/2006/relationships/image" Target="../media/image11.png"/><Relationship Id="rId2" Type="http://schemas.openxmlformats.org/officeDocument/2006/relationships/image" Target="../media/image1.png"/><Relationship Id="rId9" Type="http://schemas.openxmlformats.org/officeDocument/2006/relationships/image" Target="../media/image8.gif"/><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78000">
              <a:srgbClr val="FFC000">
                <a:lumMod val="75000"/>
                <a:lumOff val="25000"/>
              </a:srgbClr>
            </a:gs>
            <a:gs pos="18000">
              <a:srgbClr val="FFFF00">
                <a:lumMod val="16000"/>
                <a:lumOff val="84000"/>
              </a:srgbClr>
            </a:gs>
          </a:gsLst>
          <a:lin ang="16200000" scaled="1"/>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418527" y="0"/>
            <a:ext cx="33396546" cy="5389033"/>
          </a:xfrm>
        </p:spPr>
        <p:txBody>
          <a:bodyPr/>
          <a:lstStyle/>
          <a:p>
            <a:pPr>
              <a:spcAft>
                <a:spcPts val="0"/>
              </a:spcAft>
            </a:pPr>
            <a:r>
              <a:rPr lang="en-US" sz="13000" b="1" cap="small" dirty="0" smtClean="0">
                <a:solidFill>
                  <a:srgbClr val="00487E"/>
                </a:solidFill>
                <a:effectLst>
                  <a:outerShdw blurRad="50800" dist="127000" dir="2700000">
                    <a:srgbClr val="000000">
                      <a:alpha val="10000"/>
                    </a:srgbClr>
                  </a:outerShdw>
                </a:effectLst>
                <a:latin typeface="Optima"/>
                <a:cs typeface="Optima"/>
              </a:rPr>
              <a:t>The </a:t>
            </a:r>
            <a:r>
              <a:rPr lang="en-US" sz="13000" b="1" cap="small" dirty="0" smtClean="0">
                <a:ln>
                  <a:solidFill>
                    <a:srgbClr val="C00000"/>
                  </a:solidFill>
                </a:ln>
                <a:solidFill>
                  <a:srgbClr val="00487E"/>
                </a:solidFill>
                <a:effectLst>
                  <a:outerShdw blurRad="50800" dist="127000" dir="2700000">
                    <a:srgbClr val="000000">
                      <a:alpha val="10000"/>
                    </a:srgbClr>
                  </a:outerShdw>
                </a:effectLst>
                <a:latin typeface="Optima"/>
                <a:cs typeface="Optima"/>
              </a:rPr>
              <a:t>Z</a:t>
            </a:r>
            <a:r>
              <a:rPr lang="en-US" sz="13000" b="1" cap="small" dirty="0" smtClean="0">
                <a:solidFill>
                  <a:srgbClr val="00487E"/>
                </a:solidFill>
                <a:effectLst>
                  <a:outerShdw blurRad="50800" dist="127000" dir="2700000">
                    <a:srgbClr val="000000">
                      <a:alpha val="10000"/>
                    </a:srgbClr>
                  </a:outerShdw>
                </a:effectLst>
                <a:latin typeface="Optima"/>
                <a:cs typeface="Optima"/>
              </a:rPr>
              <a:t> </a:t>
            </a:r>
            <a:r>
              <a:rPr lang="en-US" sz="13000" b="1" cap="small" dirty="0" smtClean="0">
                <a:ln>
                  <a:solidFill>
                    <a:srgbClr val="C00000"/>
                  </a:solidFill>
                </a:ln>
                <a:solidFill>
                  <a:srgbClr val="00487E"/>
                </a:solidFill>
                <a:effectLst>
                  <a:outerShdw blurRad="50800" dist="127000" dir="2700000">
                    <a:srgbClr val="000000">
                      <a:alpha val="10000"/>
                    </a:srgbClr>
                  </a:outerShdw>
                </a:effectLst>
                <a:latin typeface="Optima"/>
                <a:cs typeface="Optima"/>
              </a:rPr>
              <a:t>A</a:t>
            </a:r>
            <a:r>
              <a:rPr lang="en-US" sz="13000" b="1" cap="small" dirty="0" smtClean="0">
                <a:solidFill>
                  <a:srgbClr val="00487E"/>
                </a:solidFill>
                <a:effectLst>
                  <a:outerShdw blurRad="50800" dist="127000" dir="2700000">
                    <a:srgbClr val="000000">
                      <a:alpha val="10000"/>
                    </a:srgbClr>
                  </a:outerShdw>
                </a:effectLst>
                <a:latin typeface="Optima"/>
                <a:cs typeface="Optima"/>
              </a:rPr>
              <a:t>strophysical </a:t>
            </a:r>
            <a:r>
              <a:rPr lang="en-US" sz="13000" b="1" cap="small" dirty="0" smtClean="0">
                <a:ln>
                  <a:solidFill>
                    <a:srgbClr val="C00000"/>
                  </a:solidFill>
                </a:ln>
                <a:solidFill>
                  <a:srgbClr val="00487E"/>
                </a:solidFill>
                <a:effectLst>
                  <a:outerShdw blurRad="50800" dist="127000" dir="2700000">
                    <a:srgbClr val="000000">
                      <a:alpha val="10000"/>
                    </a:srgbClr>
                  </a:outerShdw>
                </a:effectLst>
                <a:latin typeface="Optima"/>
                <a:cs typeface="Optima"/>
              </a:rPr>
              <a:t>P</a:t>
            </a:r>
            <a:r>
              <a:rPr lang="en-US" sz="13000" b="1" cap="small" dirty="0" smtClean="0">
                <a:solidFill>
                  <a:srgbClr val="00487E"/>
                </a:solidFill>
                <a:effectLst>
                  <a:outerShdw blurRad="50800" dist="127000" dir="2700000">
                    <a:srgbClr val="000000">
                      <a:alpha val="10000"/>
                    </a:srgbClr>
                  </a:outerShdw>
                </a:effectLst>
                <a:latin typeface="Optima"/>
                <a:cs typeface="Optima"/>
              </a:rPr>
              <a:t>lasma </a:t>
            </a:r>
            <a:r>
              <a:rPr lang="en-US" sz="13000" b="1" cap="small" dirty="0" smtClean="0">
                <a:ln>
                  <a:solidFill>
                    <a:srgbClr val="C00000"/>
                  </a:solidFill>
                </a:ln>
                <a:solidFill>
                  <a:srgbClr val="00487E"/>
                </a:solidFill>
                <a:effectLst>
                  <a:outerShdw blurRad="50800" dist="127000" dir="2700000">
                    <a:srgbClr val="000000">
                      <a:alpha val="10000"/>
                    </a:srgbClr>
                  </a:outerShdw>
                </a:effectLst>
                <a:latin typeface="Optima"/>
                <a:cs typeface="Optima"/>
              </a:rPr>
              <a:t>P</a:t>
            </a:r>
            <a:r>
              <a:rPr lang="en-US" sz="13000" b="1" cap="small" dirty="0" smtClean="0">
                <a:solidFill>
                  <a:srgbClr val="00487E"/>
                </a:solidFill>
                <a:effectLst>
                  <a:outerShdw blurRad="50800" dist="127000" dir="2700000">
                    <a:srgbClr val="000000">
                      <a:alpha val="10000"/>
                    </a:srgbClr>
                  </a:outerShdw>
                </a:effectLst>
                <a:latin typeface="Optima"/>
                <a:cs typeface="Optima"/>
              </a:rPr>
              <a:t>roperties (</a:t>
            </a:r>
            <a:r>
              <a:rPr lang="en-US" sz="13000" b="1" cap="small" dirty="0" smtClean="0">
                <a:ln>
                  <a:solidFill>
                    <a:srgbClr val="C00000"/>
                  </a:solidFill>
                </a:ln>
                <a:solidFill>
                  <a:srgbClr val="00487E"/>
                </a:solidFill>
                <a:effectLst>
                  <a:outerShdw blurRad="50800" dist="127000" dir="2700000">
                    <a:srgbClr val="000000">
                      <a:alpha val="10000"/>
                    </a:srgbClr>
                  </a:outerShdw>
                </a:effectLst>
                <a:latin typeface="Optima"/>
                <a:cs typeface="Optima"/>
              </a:rPr>
              <a:t>ZAPP</a:t>
            </a:r>
            <a:r>
              <a:rPr lang="en-US" sz="13000" b="1" cap="small" dirty="0" smtClean="0">
                <a:solidFill>
                  <a:srgbClr val="00487E"/>
                </a:solidFill>
                <a:effectLst>
                  <a:outerShdw blurRad="50800" dist="127000" dir="2700000">
                    <a:srgbClr val="000000">
                      <a:alpha val="10000"/>
                    </a:srgbClr>
                  </a:outerShdw>
                </a:effectLst>
                <a:latin typeface="Optima"/>
                <a:cs typeface="Optima"/>
              </a:rPr>
              <a:t>) Collaboration</a:t>
            </a:r>
            <a:endParaRPr lang="en-US" sz="13000" b="1" cap="small" dirty="0">
              <a:solidFill>
                <a:srgbClr val="00487E"/>
              </a:solidFill>
              <a:effectLst>
                <a:outerShdw blurRad="50800" dist="127000" dir="2700000">
                  <a:srgbClr val="000000">
                    <a:alpha val="10000"/>
                  </a:srgbClr>
                </a:outerShdw>
              </a:effectLst>
              <a:latin typeface="Optima"/>
              <a:cs typeface="Optima"/>
            </a:endParaRPr>
          </a:p>
        </p:txBody>
      </p:sp>
      <p:sp>
        <p:nvSpPr>
          <p:cNvPr id="2053" name="Text Box 5"/>
          <p:cNvSpPr txBox="1">
            <a:spLocks noChangeArrowheads="1"/>
          </p:cNvSpPr>
          <p:nvPr/>
        </p:nvSpPr>
        <p:spPr bwMode="auto">
          <a:xfrm>
            <a:off x="1886608" y="9893300"/>
            <a:ext cx="15563192" cy="6726200"/>
          </a:xfrm>
          <a:prstGeom prst="rect">
            <a:avLst/>
          </a:prstGeom>
          <a:solidFill>
            <a:srgbClr val="C00000">
              <a:alpha val="20000"/>
            </a:srgbClr>
          </a:solidFill>
          <a:ln w="50800">
            <a:solidFill>
              <a:srgbClr val="00487E"/>
            </a:solidFill>
            <a:miter lim="800000"/>
            <a:headEnd/>
            <a:tailEnd/>
          </a:ln>
          <a:effectLst>
            <a:outerShdw blurRad="50800" dist="50800" dir="5400000" algn="ctr" rotWithShape="0">
              <a:srgbClr val="000000">
                <a:alpha val="10000"/>
              </a:srgbClr>
            </a:outerShdw>
          </a:effectLst>
        </p:spPr>
        <p:txBody>
          <a:bodyPr wrap="square" lIns="457200" tIns="228600" rIns="457200" bIns="228600">
            <a:prstTxWarp prst="textNoShape">
              <a:avLst/>
            </a:prstTxWarp>
            <a:spAutoFit/>
          </a:bodyPr>
          <a:lstStyle/>
          <a:p>
            <a:pPr algn="ctr" defTabSz="4232275">
              <a:spcBef>
                <a:spcPct val="50000"/>
              </a:spcBef>
              <a:spcAft>
                <a:spcPts val="1200"/>
              </a:spcAft>
            </a:pPr>
            <a:r>
              <a:rPr lang="en-US" sz="4000" b="1" cap="small" dirty="0">
                <a:solidFill>
                  <a:srgbClr val="00487E"/>
                </a:solidFill>
                <a:latin typeface="Optima"/>
                <a:cs typeface="Optima"/>
              </a:rPr>
              <a:t>Abstract</a:t>
            </a:r>
            <a:endParaRPr lang="en-US" sz="4000" b="1" cap="small" dirty="0" smtClean="0">
              <a:solidFill>
                <a:srgbClr val="00487E"/>
              </a:solidFill>
              <a:latin typeface="Optima"/>
              <a:cs typeface="Optima"/>
            </a:endParaRPr>
          </a:p>
          <a:p>
            <a:pPr>
              <a:lnSpc>
                <a:spcPct val="110000"/>
              </a:lnSpc>
            </a:pPr>
            <a:r>
              <a:rPr lang="en-US" sz="2500" dirty="0" err="1">
                <a:solidFill>
                  <a:srgbClr val="00487E"/>
                </a:solidFill>
                <a:latin typeface="Optima"/>
              </a:rPr>
              <a:t>Astrophysically</a:t>
            </a:r>
            <a:r>
              <a:rPr lang="en-US" sz="2500" dirty="0">
                <a:solidFill>
                  <a:srgbClr val="00487E"/>
                </a:solidFill>
                <a:latin typeface="Optima"/>
              </a:rPr>
              <a:t>-relevant laboratory plasmas with energy densities, volumes, and durations far beyond what was </a:t>
            </a:r>
            <a:r>
              <a:rPr lang="en-US" sz="2500" dirty="0" smtClean="0">
                <a:solidFill>
                  <a:srgbClr val="00487E"/>
                </a:solidFill>
                <a:latin typeface="Optima"/>
              </a:rPr>
              <a:t>previously possible </a:t>
            </a:r>
            <a:r>
              <a:rPr lang="en-US" sz="2500" dirty="0">
                <a:solidFill>
                  <a:srgbClr val="00487E"/>
                </a:solidFill>
                <a:latin typeface="Optima"/>
              </a:rPr>
              <a:t>are being investigated using </a:t>
            </a:r>
            <a:r>
              <a:rPr lang="en-US" sz="2500" i="1" dirty="0">
                <a:solidFill>
                  <a:srgbClr val="00487E"/>
                </a:solidFill>
                <a:latin typeface="Optima"/>
              </a:rPr>
              <a:t>Z</a:t>
            </a:r>
            <a:r>
              <a:rPr lang="en-US" sz="2500" dirty="0">
                <a:solidFill>
                  <a:srgbClr val="00487E"/>
                </a:solidFill>
                <a:latin typeface="Optima"/>
              </a:rPr>
              <a:t>, a z-pinch facility at Sandia National Laboratories that generates electrical </a:t>
            </a:r>
            <a:r>
              <a:rPr lang="en-US" sz="2500" dirty="0" smtClean="0">
                <a:solidFill>
                  <a:srgbClr val="00487E"/>
                </a:solidFill>
                <a:latin typeface="Optima"/>
              </a:rPr>
              <a:t>power bursts </a:t>
            </a:r>
            <a:r>
              <a:rPr lang="en-US" sz="2500" dirty="0">
                <a:solidFill>
                  <a:srgbClr val="00487E"/>
                </a:solidFill>
                <a:latin typeface="Optima"/>
              </a:rPr>
              <a:t>that exceed the entire world’s generating capacity. The Z Astrophysical Plasma Properties (ZAPP) collaboration </a:t>
            </a:r>
            <a:r>
              <a:rPr lang="en-US" sz="2500" dirty="0" smtClean="0">
                <a:solidFill>
                  <a:srgbClr val="00487E"/>
                </a:solidFill>
                <a:latin typeface="Optima"/>
              </a:rPr>
              <a:t>unites a </a:t>
            </a:r>
            <a:r>
              <a:rPr lang="en-US" sz="2500" dirty="0">
                <a:solidFill>
                  <a:srgbClr val="00487E"/>
                </a:solidFill>
                <a:latin typeface="Optima"/>
              </a:rPr>
              <a:t>number of universities and national labs, making use of the unique x-ray source capabilities at the </a:t>
            </a:r>
            <a:r>
              <a:rPr lang="en-US" sz="2500" i="1" dirty="0">
                <a:solidFill>
                  <a:srgbClr val="00487E"/>
                </a:solidFill>
                <a:latin typeface="Optima"/>
              </a:rPr>
              <a:t>Z </a:t>
            </a:r>
            <a:r>
              <a:rPr lang="en-US" sz="2500" dirty="0">
                <a:solidFill>
                  <a:srgbClr val="00487E"/>
                </a:solidFill>
                <a:latin typeface="Optima"/>
              </a:rPr>
              <a:t>facility </a:t>
            </a:r>
            <a:r>
              <a:rPr lang="en-US" sz="2500" dirty="0" smtClean="0">
                <a:solidFill>
                  <a:srgbClr val="00487E"/>
                </a:solidFill>
                <a:latin typeface="Optima"/>
              </a:rPr>
              <a:t>to simultaneously </a:t>
            </a:r>
            <a:r>
              <a:rPr lang="en-US" sz="2500" dirty="0">
                <a:solidFill>
                  <a:srgbClr val="00487E"/>
                </a:solidFill>
                <a:latin typeface="Optima"/>
              </a:rPr>
              <a:t>drive four independent experiments. These experiments create plasmas with a range of conditions (</a:t>
            </a:r>
            <a:r>
              <a:rPr lang="en-US" sz="2500" i="1" dirty="0" err="1">
                <a:solidFill>
                  <a:srgbClr val="00487E"/>
                </a:solidFill>
                <a:latin typeface="Optima"/>
              </a:rPr>
              <a:t>T</a:t>
            </a:r>
            <a:r>
              <a:rPr lang="en-US" sz="2500" baseline="-25000" dirty="0" err="1">
                <a:solidFill>
                  <a:srgbClr val="00487E"/>
                </a:solidFill>
                <a:latin typeface="Optima"/>
              </a:rPr>
              <a:t>e</a:t>
            </a:r>
            <a:r>
              <a:rPr lang="en-US" sz="2500" dirty="0">
                <a:solidFill>
                  <a:srgbClr val="00487E"/>
                </a:solidFill>
                <a:latin typeface="Optima"/>
              </a:rPr>
              <a:t>=10</a:t>
            </a:r>
            <a:r>
              <a:rPr lang="en-US" sz="2500" baseline="30000" dirty="0">
                <a:solidFill>
                  <a:srgbClr val="00487E"/>
                </a:solidFill>
                <a:latin typeface="Optima"/>
              </a:rPr>
              <a:t>4</a:t>
            </a:r>
            <a:r>
              <a:rPr lang="en-US" sz="2500" dirty="0">
                <a:solidFill>
                  <a:srgbClr val="00487E"/>
                </a:solidFill>
                <a:latin typeface="Optima"/>
              </a:rPr>
              <a:t> </a:t>
            </a:r>
            <a:r>
              <a:rPr lang="en-US" sz="2500" dirty="0" smtClean="0">
                <a:solidFill>
                  <a:srgbClr val="00487E"/>
                </a:solidFill>
                <a:latin typeface="Optima"/>
              </a:rPr>
              <a:t>- 10</a:t>
            </a:r>
            <a:r>
              <a:rPr lang="en-US" sz="2500" baseline="30000" dirty="0" smtClean="0">
                <a:solidFill>
                  <a:srgbClr val="00487E"/>
                </a:solidFill>
                <a:latin typeface="Optima"/>
              </a:rPr>
              <a:t>6</a:t>
            </a:r>
            <a:r>
              <a:rPr lang="en-US" sz="2500" dirty="0" smtClean="0">
                <a:solidFill>
                  <a:srgbClr val="00487E"/>
                </a:solidFill>
                <a:latin typeface="Optima"/>
              </a:rPr>
              <a:t> </a:t>
            </a:r>
            <a:r>
              <a:rPr lang="en-US" sz="2500" dirty="0">
                <a:solidFill>
                  <a:srgbClr val="00487E"/>
                </a:solidFill>
                <a:latin typeface="Optima"/>
              </a:rPr>
              <a:t>K, </a:t>
            </a:r>
            <a:r>
              <a:rPr lang="en-US" sz="2500" i="1" dirty="0">
                <a:solidFill>
                  <a:srgbClr val="00487E"/>
                </a:solidFill>
                <a:latin typeface="Optima"/>
              </a:rPr>
              <a:t>n</a:t>
            </a:r>
            <a:r>
              <a:rPr lang="en-US" sz="2500" baseline="-25000" dirty="0">
                <a:solidFill>
                  <a:srgbClr val="00487E"/>
                </a:solidFill>
                <a:latin typeface="Optima"/>
              </a:rPr>
              <a:t>e</a:t>
            </a:r>
            <a:r>
              <a:rPr lang="en-US" sz="2500" dirty="0">
                <a:solidFill>
                  <a:srgbClr val="00487E"/>
                </a:solidFill>
                <a:latin typeface="Optima"/>
              </a:rPr>
              <a:t>=10</a:t>
            </a:r>
            <a:r>
              <a:rPr lang="en-US" sz="2500" baseline="30000" dirty="0">
                <a:solidFill>
                  <a:srgbClr val="00487E"/>
                </a:solidFill>
                <a:latin typeface="Optima"/>
              </a:rPr>
              <a:t>16</a:t>
            </a:r>
            <a:r>
              <a:rPr lang="en-US" sz="2500" dirty="0">
                <a:solidFill>
                  <a:srgbClr val="00487E"/>
                </a:solidFill>
                <a:latin typeface="Optima"/>
              </a:rPr>
              <a:t> - 10</a:t>
            </a:r>
            <a:r>
              <a:rPr lang="en-US" sz="2500" baseline="30000" dirty="0">
                <a:solidFill>
                  <a:srgbClr val="00487E"/>
                </a:solidFill>
                <a:latin typeface="Optima"/>
              </a:rPr>
              <a:t>23</a:t>
            </a:r>
            <a:r>
              <a:rPr lang="en-US" sz="2500" dirty="0">
                <a:solidFill>
                  <a:srgbClr val="00487E"/>
                </a:solidFill>
                <a:latin typeface="Optima"/>
              </a:rPr>
              <a:t> cm</a:t>
            </a:r>
            <a:r>
              <a:rPr lang="en-US" sz="2500" baseline="30000" dirty="0">
                <a:solidFill>
                  <a:srgbClr val="00487E"/>
                </a:solidFill>
                <a:latin typeface="Optima"/>
              </a:rPr>
              <a:t>-3</a:t>
            </a:r>
            <a:r>
              <a:rPr lang="en-US" sz="2500" dirty="0">
                <a:solidFill>
                  <a:srgbClr val="00487E"/>
                </a:solidFill>
                <a:latin typeface="Optima"/>
              </a:rPr>
              <a:t>) and are targeted at advancing the knowledge of (1) solar/stellar interior opacities, (2) </a:t>
            </a:r>
            <a:r>
              <a:rPr lang="en-US" sz="2500" dirty="0" smtClean="0">
                <a:solidFill>
                  <a:srgbClr val="00487E"/>
                </a:solidFill>
                <a:latin typeface="Optima"/>
              </a:rPr>
              <a:t>active galactic </a:t>
            </a:r>
            <a:r>
              <a:rPr lang="en-US" sz="2500" dirty="0">
                <a:solidFill>
                  <a:srgbClr val="00487E"/>
                </a:solidFill>
                <a:latin typeface="Optima"/>
              </a:rPr>
              <a:t>nuclei warm-absorber </a:t>
            </a:r>
            <a:r>
              <a:rPr lang="en-US" sz="2500" dirty="0" err="1" smtClean="0">
                <a:solidFill>
                  <a:srgbClr val="00487E"/>
                </a:solidFill>
                <a:latin typeface="Optima"/>
              </a:rPr>
              <a:t>photoionized</a:t>
            </a:r>
            <a:r>
              <a:rPr lang="en-US" sz="2500" dirty="0" smtClean="0">
                <a:solidFill>
                  <a:srgbClr val="00487E"/>
                </a:solidFill>
                <a:latin typeface="Optima"/>
              </a:rPr>
              <a:t> </a:t>
            </a:r>
            <a:r>
              <a:rPr lang="en-US" sz="2500" dirty="0">
                <a:solidFill>
                  <a:srgbClr val="00487E"/>
                </a:solidFill>
                <a:latin typeface="Optima"/>
              </a:rPr>
              <a:t>plasmas, (3) the role of resonant Auger destruction in spectral line </a:t>
            </a:r>
            <a:r>
              <a:rPr lang="en-US" sz="2500" dirty="0" smtClean="0">
                <a:solidFill>
                  <a:srgbClr val="00487E"/>
                </a:solidFill>
                <a:latin typeface="Optima"/>
              </a:rPr>
              <a:t>emission from </a:t>
            </a:r>
            <a:r>
              <a:rPr lang="en-US" sz="2500" dirty="0">
                <a:solidFill>
                  <a:srgbClr val="00487E"/>
                </a:solidFill>
                <a:latin typeface="Optima"/>
              </a:rPr>
              <a:t>accretion powered objects, and (4) spectral line profiles in white dwarf photospheres. These topics are diverse, but </a:t>
            </a:r>
            <a:r>
              <a:rPr lang="en-US" sz="2500" dirty="0" smtClean="0">
                <a:solidFill>
                  <a:srgbClr val="00487E"/>
                </a:solidFill>
                <a:latin typeface="Optima"/>
              </a:rPr>
              <a:t>they are </a:t>
            </a:r>
            <a:r>
              <a:rPr lang="en-US" sz="2500" dirty="0">
                <a:solidFill>
                  <a:srgbClr val="00487E"/>
                </a:solidFill>
                <a:latin typeface="Optima"/>
              </a:rPr>
              <a:t>all heavily influenced by fundamental properties of atoms in plasmas. Our strategy is to reproduce the characteristics </a:t>
            </a:r>
            <a:r>
              <a:rPr lang="en-US" sz="2500" dirty="0" smtClean="0">
                <a:solidFill>
                  <a:srgbClr val="00487E"/>
                </a:solidFill>
                <a:latin typeface="Optima"/>
              </a:rPr>
              <a:t>of astrophysical </a:t>
            </a:r>
            <a:r>
              <a:rPr lang="en-US" sz="2500" dirty="0">
                <a:solidFill>
                  <a:srgbClr val="00487E"/>
                </a:solidFill>
                <a:latin typeface="Optima"/>
              </a:rPr>
              <a:t>conditions as closely as possible in the laboratory and use the measurements to strengthen models for </a:t>
            </a:r>
            <a:r>
              <a:rPr lang="en-US" sz="2500" dirty="0" smtClean="0">
                <a:solidFill>
                  <a:srgbClr val="00487E"/>
                </a:solidFill>
                <a:latin typeface="Optima"/>
              </a:rPr>
              <a:t>atoms in </a:t>
            </a:r>
            <a:r>
              <a:rPr lang="en-US" sz="2500" dirty="0">
                <a:solidFill>
                  <a:srgbClr val="00487E"/>
                </a:solidFill>
                <a:latin typeface="Optima"/>
              </a:rPr>
              <a:t>plasmas. These refined models can then be used more reliably and with greater accuracy in the astrophysics community.</a:t>
            </a:r>
            <a:endParaRPr lang="en-US" sz="2500" b="1" dirty="0">
              <a:solidFill>
                <a:srgbClr val="00487E"/>
              </a:solidFill>
              <a:latin typeface="Optima"/>
              <a:cs typeface="Optima"/>
            </a:endParaRPr>
          </a:p>
        </p:txBody>
      </p:sp>
      <p:sp>
        <p:nvSpPr>
          <p:cNvPr id="2062" name="Rectangle 14"/>
          <p:cNvSpPr>
            <a:spLocks noChangeArrowheads="1"/>
          </p:cNvSpPr>
          <p:nvPr/>
        </p:nvSpPr>
        <p:spPr bwMode="auto">
          <a:xfrm>
            <a:off x="24088603" y="30506478"/>
            <a:ext cx="15431821" cy="4240722"/>
          </a:xfrm>
          <a:prstGeom prst="rect">
            <a:avLst/>
          </a:prstGeom>
          <a:noFill/>
          <a:ln w="9525">
            <a:noFill/>
            <a:miter lim="800000"/>
            <a:headEnd/>
            <a:tailEnd/>
          </a:ln>
          <a:effectLst/>
        </p:spPr>
        <p:txBody>
          <a:bodyPr lIns="423230" tIns="211615" rIns="423230" bIns="211615" numCol="2">
            <a:prstTxWarp prst="textNoShape">
              <a:avLst/>
            </a:prstTxWarp>
          </a:bodyPr>
          <a:lstStyle/>
          <a:p>
            <a:pPr defTabSz="4232275">
              <a:lnSpc>
                <a:spcPct val="105000"/>
              </a:lnSpc>
              <a:spcBef>
                <a:spcPct val="50000"/>
              </a:spcBef>
            </a:pPr>
            <a:r>
              <a:rPr lang="en-US" sz="2200" b="1" dirty="0" smtClean="0">
                <a:solidFill>
                  <a:srgbClr val="00487E"/>
                </a:solidFill>
                <a:latin typeface="Optima"/>
                <a:cs typeface="Optima"/>
              </a:rPr>
              <a:t>Bailey et al. 2007, </a:t>
            </a:r>
            <a:r>
              <a:rPr lang="en-US" sz="2200" b="1" i="1" dirty="0" smtClean="0">
                <a:solidFill>
                  <a:srgbClr val="00487E"/>
                </a:solidFill>
                <a:latin typeface="Optima"/>
                <a:cs typeface="Optima"/>
              </a:rPr>
              <a:t>Phys. Rev. Letters</a:t>
            </a:r>
            <a:r>
              <a:rPr lang="en-US" sz="2200" b="1" dirty="0" smtClean="0">
                <a:solidFill>
                  <a:srgbClr val="00487E"/>
                </a:solidFill>
                <a:latin typeface="Optima"/>
                <a:cs typeface="Optima"/>
              </a:rPr>
              <a:t>, 99, 265002</a:t>
            </a:r>
          </a:p>
          <a:p>
            <a:pPr defTabSz="4232275">
              <a:lnSpc>
                <a:spcPct val="105000"/>
              </a:lnSpc>
              <a:spcBef>
                <a:spcPct val="50000"/>
              </a:spcBef>
            </a:pPr>
            <a:r>
              <a:rPr lang="en-US" sz="2200" b="1" dirty="0" smtClean="0">
                <a:solidFill>
                  <a:srgbClr val="00487E"/>
                </a:solidFill>
                <a:latin typeface="Optima"/>
                <a:cs typeface="Optima"/>
              </a:rPr>
              <a:t>Bailey et al. 2009, </a:t>
            </a:r>
            <a:r>
              <a:rPr lang="en-US" sz="2200" b="1" i="1" dirty="0" smtClean="0">
                <a:solidFill>
                  <a:srgbClr val="00487E"/>
                </a:solidFill>
                <a:latin typeface="Optima"/>
                <a:cs typeface="Optima"/>
              </a:rPr>
              <a:t>Phys. of Plasmas</a:t>
            </a:r>
            <a:r>
              <a:rPr lang="en-US" sz="2200" b="1" dirty="0" smtClean="0">
                <a:solidFill>
                  <a:srgbClr val="00487E"/>
                </a:solidFill>
                <a:latin typeface="Optima"/>
                <a:cs typeface="Optima"/>
              </a:rPr>
              <a:t>, 16, 058101</a:t>
            </a:r>
          </a:p>
          <a:p>
            <a:pPr defTabSz="4232275">
              <a:lnSpc>
                <a:spcPct val="105000"/>
              </a:lnSpc>
              <a:spcBef>
                <a:spcPct val="50000"/>
              </a:spcBef>
            </a:pPr>
            <a:r>
              <a:rPr lang="en-US" sz="2200" b="1" dirty="0" smtClean="0">
                <a:solidFill>
                  <a:srgbClr val="00487E"/>
                </a:solidFill>
                <a:latin typeface="Optima"/>
                <a:cs typeface="Optima"/>
              </a:rPr>
              <a:t>Falcon et al. 2010, </a:t>
            </a:r>
            <a:r>
              <a:rPr lang="en-US" sz="2200" b="1" i="1" dirty="0" smtClean="0">
                <a:solidFill>
                  <a:srgbClr val="00487E"/>
                </a:solidFill>
                <a:latin typeface="Optima"/>
                <a:cs typeface="Optima"/>
              </a:rPr>
              <a:t>AIP Conf. Proc.</a:t>
            </a:r>
            <a:r>
              <a:rPr lang="en-US" sz="2200" b="1" dirty="0" smtClean="0">
                <a:solidFill>
                  <a:srgbClr val="00487E"/>
                </a:solidFill>
                <a:latin typeface="Optima"/>
                <a:cs typeface="Optima"/>
              </a:rPr>
              <a:t>, 1273, 436</a:t>
            </a:r>
          </a:p>
          <a:p>
            <a:pPr defTabSz="4232275">
              <a:lnSpc>
                <a:spcPct val="105000"/>
              </a:lnSpc>
              <a:spcBef>
                <a:spcPct val="50000"/>
              </a:spcBef>
            </a:pPr>
            <a:r>
              <a:rPr lang="en-US" sz="2200" b="1" dirty="0" smtClean="0">
                <a:solidFill>
                  <a:srgbClr val="00487E"/>
                </a:solidFill>
                <a:latin typeface="Optima"/>
                <a:cs typeface="Optima"/>
              </a:rPr>
              <a:t>Hall et al. 2009, </a:t>
            </a:r>
            <a:r>
              <a:rPr lang="en-US" sz="2200" b="1" i="1" dirty="0" err="1" smtClean="0">
                <a:solidFill>
                  <a:srgbClr val="00487E"/>
                </a:solidFill>
                <a:latin typeface="Optima"/>
                <a:cs typeface="Optima"/>
              </a:rPr>
              <a:t>Ap&amp;SS</a:t>
            </a:r>
            <a:r>
              <a:rPr lang="en-US" sz="2200" b="1" dirty="0" smtClean="0">
                <a:solidFill>
                  <a:srgbClr val="00487E"/>
                </a:solidFill>
                <a:latin typeface="Optima"/>
                <a:cs typeface="Optima"/>
              </a:rPr>
              <a:t>, 322, 117-121</a:t>
            </a:r>
          </a:p>
          <a:p>
            <a:pPr defTabSz="4232275">
              <a:lnSpc>
                <a:spcPct val="105000"/>
              </a:lnSpc>
              <a:spcBef>
                <a:spcPct val="50000"/>
              </a:spcBef>
            </a:pPr>
            <a:r>
              <a:rPr lang="en-US" sz="2200" b="1" dirty="0" smtClean="0">
                <a:solidFill>
                  <a:srgbClr val="00487E"/>
                </a:solidFill>
                <a:latin typeface="Optima"/>
                <a:cs typeface="Optima"/>
              </a:rPr>
              <a:t>Hall et al. 2010, </a:t>
            </a:r>
            <a:r>
              <a:rPr lang="en-US" sz="2200" b="1" i="1" dirty="0" smtClean="0">
                <a:solidFill>
                  <a:srgbClr val="00487E"/>
                </a:solidFill>
                <a:latin typeface="Optima"/>
                <a:cs typeface="Optima"/>
              </a:rPr>
              <a:t>Rev. of Sci. Inst.</a:t>
            </a:r>
            <a:r>
              <a:rPr lang="en-US" sz="2200" b="1" dirty="0" smtClean="0">
                <a:solidFill>
                  <a:srgbClr val="00487E"/>
                </a:solidFill>
                <a:latin typeface="Optima"/>
                <a:cs typeface="Optima"/>
              </a:rPr>
              <a:t>, 81, 10E324</a:t>
            </a:r>
          </a:p>
          <a:p>
            <a:pPr defTabSz="4232275">
              <a:lnSpc>
                <a:spcPct val="105000"/>
              </a:lnSpc>
              <a:spcBef>
                <a:spcPct val="50000"/>
              </a:spcBef>
            </a:pPr>
            <a:r>
              <a:rPr lang="en-US" sz="2200" b="1" dirty="0" smtClean="0">
                <a:solidFill>
                  <a:srgbClr val="00487E"/>
                </a:solidFill>
                <a:latin typeface="Optima"/>
                <a:cs typeface="Optima"/>
              </a:rPr>
              <a:t>Koester et al. 2009, </a:t>
            </a:r>
            <a:r>
              <a:rPr lang="en-US" sz="2200" b="1" i="1" dirty="0" smtClean="0">
                <a:solidFill>
                  <a:srgbClr val="00487E"/>
                </a:solidFill>
                <a:latin typeface="Optima"/>
                <a:cs typeface="Optima"/>
              </a:rPr>
              <a:t>J. Phys. Conf. Ser.</a:t>
            </a:r>
            <a:r>
              <a:rPr lang="en-US" sz="2200" b="1" dirty="0" smtClean="0">
                <a:solidFill>
                  <a:srgbClr val="00487E"/>
                </a:solidFill>
                <a:latin typeface="Optima"/>
                <a:cs typeface="Optima"/>
              </a:rPr>
              <a:t>, 172, 012006</a:t>
            </a:r>
          </a:p>
          <a:p>
            <a:pPr defTabSz="4232275">
              <a:lnSpc>
                <a:spcPct val="105000"/>
              </a:lnSpc>
              <a:spcBef>
                <a:spcPct val="50000"/>
              </a:spcBef>
            </a:pPr>
            <a:r>
              <a:rPr lang="en-US" sz="2200" b="1" dirty="0" smtClean="0">
                <a:solidFill>
                  <a:srgbClr val="00487E"/>
                </a:solidFill>
                <a:latin typeface="Optima"/>
                <a:cs typeface="Optima"/>
              </a:rPr>
              <a:t>Mancini et al. 2009, </a:t>
            </a:r>
            <a:r>
              <a:rPr lang="en-US" sz="2200" b="1" i="1" dirty="0" smtClean="0">
                <a:solidFill>
                  <a:srgbClr val="00487E"/>
                </a:solidFill>
                <a:latin typeface="Optima"/>
                <a:cs typeface="Optima"/>
              </a:rPr>
              <a:t>Phys. of Plasmas</a:t>
            </a:r>
            <a:r>
              <a:rPr lang="en-US" sz="2200" b="1" dirty="0" smtClean="0">
                <a:solidFill>
                  <a:srgbClr val="00487E"/>
                </a:solidFill>
                <a:latin typeface="Optima"/>
                <a:cs typeface="Optima"/>
              </a:rPr>
              <a:t>, 16, 041001</a:t>
            </a:r>
          </a:p>
          <a:p>
            <a:pPr defTabSz="4232275">
              <a:lnSpc>
                <a:spcPct val="105000"/>
              </a:lnSpc>
              <a:spcBef>
                <a:spcPct val="50000"/>
              </a:spcBef>
            </a:pPr>
            <a:r>
              <a:rPr lang="en-US" sz="2200" b="1" dirty="0" err="1" smtClean="0">
                <a:solidFill>
                  <a:srgbClr val="00487E"/>
                </a:solidFill>
                <a:latin typeface="Optima"/>
                <a:cs typeface="Optima"/>
              </a:rPr>
              <a:t>Matzen</a:t>
            </a:r>
            <a:r>
              <a:rPr lang="en-US" sz="2200" b="1" dirty="0" smtClean="0">
                <a:solidFill>
                  <a:srgbClr val="00487E"/>
                </a:solidFill>
                <a:latin typeface="Optima"/>
                <a:cs typeface="Optima"/>
              </a:rPr>
              <a:t> et al. 2005, </a:t>
            </a:r>
            <a:r>
              <a:rPr lang="en-US" sz="2200" b="1" i="1" dirty="0" smtClean="0">
                <a:solidFill>
                  <a:srgbClr val="00487E"/>
                </a:solidFill>
                <a:latin typeface="Optima"/>
                <a:cs typeface="Optima"/>
              </a:rPr>
              <a:t>Phys. of Plasmas</a:t>
            </a:r>
            <a:r>
              <a:rPr lang="en-US" sz="2200" b="1" dirty="0" smtClean="0">
                <a:solidFill>
                  <a:srgbClr val="00487E"/>
                </a:solidFill>
                <a:latin typeface="Optima"/>
                <a:cs typeface="Optima"/>
              </a:rPr>
              <a:t>, 12, 055503</a:t>
            </a:r>
          </a:p>
          <a:p>
            <a:pPr defTabSz="4232275">
              <a:lnSpc>
                <a:spcPct val="105000"/>
              </a:lnSpc>
              <a:spcBef>
                <a:spcPct val="50000"/>
              </a:spcBef>
            </a:pPr>
            <a:r>
              <a:rPr lang="en-US" sz="2200" b="1" dirty="0" err="1" smtClean="0">
                <a:solidFill>
                  <a:srgbClr val="00487E"/>
                </a:solidFill>
                <a:latin typeface="Optima"/>
                <a:cs typeface="Optima"/>
              </a:rPr>
              <a:t>Renaudin</a:t>
            </a:r>
            <a:r>
              <a:rPr lang="en-US" sz="2200" b="1" dirty="0" smtClean="0">
                <a:solidFill>
                  <a:srgbClr val="00487E"/>
                </a:solidFill>
                <a:latin typeface="Optima"/>
                <a:cs typeface="Optima"/>
              </a:rPr>
              <a:t> et al. 2007, </a:t>
            </a:r>
            <a:r>
              <a:rPr lang="en-US" sz="2200" b="1" i="1" dirty="0" smtClean="0">
                <a:solidFill>
                  <a:srgbClr val="00487E"/>
                </a:solidFill>
                <a:latin typeface="Optima"/>
                <a:cs typeface="Optima"/>
              </a:rPr>
              <a:t>AIP Conf. Proc.</a:t>
            </a:r>
            <a:r>
              <a:rPr lang="en-US" sz="2200" b="1" dirty="0" smtClean="0">
                <a:solidFill>
                  <a:srgbClr val="00487E"/>
                </a:solidFill>
                <a:latin typeface="Optima"/>
                <a:cs typeface="Optima"/>
              </a:rPr>
              <a:t>, 926, 24</a:t>
            </a:r>
          </a:p>
          <a:p>
            <a:pPr defTabSz="4232275">
              <a:lnSpc>
                <a:spcPct val="105000"/>
              </a:lnSpc>
              <a:spcBef>
                <a:spcPct val="50000"/>
              </a:spcBef>
            </a:pPr>
            <a:r>
              <a:rPr lang="en-US" sz="2200" b="1" dirty="0" smtClean="0">
                <a:solidFill>
                  <a:srgbClr val="00487E"/>
                </a:solidFill>
                <a:latin typeface="Optima"/>
                <a:cs typeface="Optima"/>
              </a:rPr>
              <a:t>Sanford et al. 2002, </a:t>
            </a:r>
            <a:r>
              <a:rPr lang="en-US" sz="2200" b="1" i="1" dirty="0" smtClean="0">
                <a:solidFill>
                  <a:srgbClr val="00487E"/>
                </a:solidFill>
                <a:latin typeface="Optima"/>
                <a:cs typeface="Optima"/>
              </a:rPr>
              <a:t>Phys. of Plasmas</a:t>
            </a:r>
            <a:r>
              <a:rPr lang="en-US" sz="2200" b="1" dirty="0" smtClean="0">
                <a:solidFill>
                  <a:srgbClr val="00487E"/>
                </a:solidFill>
                <a:latin typeface="Optima"/>
                <a:cs typeface="Optima"/>
              </a:rPr>
              <a:t>, 9, 3573</a:t>
            </a:r>
          </a:p>
          <a:p>
            <a:pPr defTabSz="4232275">
              <a:lnSpc>
                <a:spcPct val="105000"/>
              </a:lnSpc>
              <a:spcBef>
                <a:spcPct val="50000"/>
              </a:spcBef>
            </a:pPr>
            <a:r>
              <a:rPr lang="en-US" sz="2200" b="1" dirty="0" smtClean="0">
                <a:solidFill>
                  <a:srgbClr val="00487E"/>
                </a:solidFill>
                <a:latin typeface="Optima"/>
                <a:cs typeface="Optima"/>
              </a:rPr>
              <a:t>Seaton et al. 1994, </a:t>
            </a:r>
            <a:r>
              <a:rPr lang="en-US" sz="2200" b="1" i="1" dirty="0" smtClean="0">
                <a:solidFill>
                  <a:srgbClr val="00487E"/>
                </a:solidFill>
                <a:latin typeface="Optima"/>
                <a:cs typeface="Optima"/>
              </a:rPr>
              <a:t>MNRAS</a:t>
            </a:r>
            <a:r>
              <a:rPr lang="en-US" sz="2200" b="1" dirty="0" smtClean="0">
                <a:solidFill>
                  <a:srgbClr val="00487E"/>
                </a:solidFill>
                <a:latin typeface="Optima"/>
                <a:cs typeface="Optima"/>
              </a:rPr>
              <a:t>, 266, 805</a:t>
            </a:r>
          </a:p>
          <a:p>
            <a:pPr defTabSz="4232275">
              <a:lnSpc>
                <a:spcPct val="105000"/>
              </a:lnSpc>
              <a:spcBef>
                <a:spcPct val="50000"/>
              </a:spcBef>
            </a:pPr>
            <a:r>
              <a:rPr lang="en-US" sz="2200" b="1" dirty="0" smtClean="0">
                <a:solidFill>
                  <a:srgbClr val="00487E"/>
                </a:solidFill>
                <a:latin typeface="Optima"/>
                <a:cs typeface="Optima"/>
              </a:rPr>
              <a:t>Tremblay &amp; Bergeron 2009, </a:t>
            </a:r>
            <a:r>
              <a:rPr lang="en-US" sz="2200" b="1" i="1" dirty="0" err="1" smtClean="0">
                <a:solidFill>
                  <a:srgbClr val="00487E"/>
                </a:solidFill>
                <a:latin typeface="Optima"/>
                <a:cs typeface="Optima"/>
              </a:rPr>
              <a:t>ApJ</a:t>
            </a:r>
            <a:r>
              <a:rPr lang="en-US" sz="2200" b="1" dirty="0" smtClean="0">
                <a:solidFill>
                  <a:srgbClr val="00487E"/>
                </a:solidFill>
                <a:latin typeface="Optima"/>
                <a:cs typeface="Optima"/>
              </a:rPr>
              <a:t>, 696. 1755</a:t>
            </a:r>
          </a:p>
          <a:p>
            <a:pPr defTabSz="4232275">
              <a:lnSpc>
                <a:spcPct val="105000"/>
              </a:lnSpc>
              <a:spcBef>
                <a:spcPct val="50000"/>
              </a:spcBef>
            </a:pPr>
            <a:r>
              <a:rPr lang="en-US" sz="2200" b="1" dirty="0" smtClean="0">
                <a:solidFill>
                  <a:srgbClr val="00487E"/>
                </a:solidFill>
                <a:latin typeface="Optima"/>
                <a:cs typeface="Optima"/>
              </a:rPr>
              <a:t>Wiese, Kelleher &amp; Paquette 1972, </a:t>
            </a:r>
            <a:r>
              <a:rPr lang="en-US" sz="2200" b="1" i="1" dirty="0" smtClean="0">
                <a:solidFill>
                  <a:srgbClr val="00487E"/>
                </a:solidFill>
                <a:latin typeface="Optima"/>
                <a:cs typeface="Optima"/>
              </a:rPr>
              <a:t>Phys. Rev. A</a:t>
            </a:r>
            <a:r>
              <a:rPr lang="en-US" sz="2200" b="1" dirty="0" smtClean="0">
                <a:solidFill>
                  <a:srgbClr val="00487E"/>
                </a:solidFill>
                <a:latin typeface="Optima"/>
                <a:cs typeface="Optima"/>
              </a:rPr>
              <a:t>, 6, 1132</a:t>
            </a:r>
          </a:p>
        </p:txBody>
      </p:sp>
      <p:sp>
        <p:nvSpPr>
          <p:cNvPr id="2081" name="Rectangle 33"/>
          <p:cNvSpPr>
            <a:spLocks noChangeArrowheads="1"/>
          </p:cNvSpPr>
          <p:nvPr/>
        </p:nvSpPr>
        <p:spPr bwMode="auto">
          <a:xfrm>
            <a:off x="5" y="-684804"/>
            <a:ext cx="184666" cy="1369606"/>
          </a:xfrm>
          <a:prstGeom prst="rect">
            <a:avLst/>
          </a:prstGeom>
          <a:noFill/>
          <a:ln w="9525">
            <a:noFill/>
            <a:miter lim="800000"/>
            <a:headEnd/>
            <a:tailEnd/>
          </a:ln>
          <a:effectLst/>
        </p:spPr>
        <p:txBody>
          <a:bodyPr wrap="none" anchor="ctr">
            <a:prstTxWarp prst="textNoShape">
              <a:avLst/>
            </a:prstTxWarp>
            <a:spAutoFit/>
          </a:bodyPr>
          <a:lstStyle/>
          <a:p>
            <a:endParaRPr lang="en-US"/>
          </a:p>
        </p:txBody>
      </p:sp>
      <p:sp>
        <p:nvSpPr>
          <p:cNvPr id="2083" name="Rectangle 35"/>
          <p:cNvSpPr>
            <a:spLocks noChangeArrowheads="1"/>
          </p:cNvSpPr>
          <p:nvPr/>
        </p:nvSpPr>
        <p:spPr bwMode="auto">
          <a:xfrm>
            <a:off x="5" y="-684804"/>
            <a:ext cx="184666" cy="1369606"/>
          </a:xfrm>
          <a:prstGeom prst="rect">
            <a:avLst/>
          </a:prstGeom>
          <a:noFill/>
          <a:ln w="9525">
            <a:noFill/>
            <a:miter lim="800000"/>
            <a:headEnd/>
            <a:tailEnd/>
          </a:ln>
          <a:effectLst/>
        </p:spPr>
        <p:txBody>
          <a:bodyPr wrap="none" anchor="ctr">
            <a:prstTxWarp prst="textNoShape">
              <a:avLst/>
            </a:prstTxWarp>
            <a:spAutoFit/>
          </a:bodyPr>
          <a:lstStyle/>
          <a:p>
            <a:endParaRPr lang="en-US"/>
          </a:p>
        </p:txBody>
      </p:sp>
      <p:sp>
        <p:nvSpPr>
          <p:cNvPr id="2085" name="Rectangle 37"/>
          <p:cNvSpPr>
            <a:spLocks noChangeArrowheads="1"/>
          </p:cNvSpPr>
          <p:nvPr/>
        </p:nvSpPr>
        <p:spPr bwMode="auto">
          <a:xfrm>
            <a:off x="5" y="-684804"/>
            <a:ext cx="184666" cy="1369606"/>
          </a:xfrm>
          <a:prstGeom prst="rect">
            <a:avLst/>
          </a:prstGeom>
          <a:noFill/>
          <a:ln w="9525">
            <a:noFill/>
            <a:miter lim="800000"/>
            <a:headEnd/>
            <a:tailEnd/>
          </a:ln>
          <a:effectLst/>
        </p:spPr>
        <p:txBody>
          <a:bodyPr wrap="none" anchor="ctr">
            <a:prstTxWarp prst="textNoShape">
              <a:avLst/>
            </a:prstTxWarp>
            <a:spAutoFit/>
          </a:bodyPr>
          <a:lstStyle/>
          <a:p>
            <a:endParaRPr lang="en-US"/>
          </a:p>
        </p:txBody>
      </p:sp>
      <p:sp>
        <p:nvSpPr>
          <p:cNvPr id="30" name="Rectangle 2"/>
          <p:cNvSpPr txBox="1">
            <a:spLocks noChangeArrowheads="1"/>
          </p:cNvSpPr>
          <p:nvPr/>
        </p:nvSpPr>
        <p:spPr bwMode="auto">
          <a:xfrm>
            <a:off x="1734211" y="4485080"/>
            <a:ext cx="24492139" cy="5389033"/>
          </a:xfrm>
          <a:prstGeom prst="rect">
            <a:avLst/>
          </a:prstGeom>
          <a:noFill/>
          <a:ln w="9525">
            <a:noFill/>
            <a:miter lim="800000"/>
            <a:headEnd/>
            <a:tailEnd/>
          </a:ln>
          <a:effectLst>
            <a:outerShdw blurRad="50800" dist="25400" dir="5400000" algn="ctr" rotWithShape="0">
              <a:srgbClr val="000000">
                <a:alpha val="10000"/>
              </a:srgbClr>
            </a:outerShdw>
          </a:effectLst>
        </p:spPr>
        <p:txBody>
          <a:bodyPr vert="horz" wrap="square" lIns="423230" tIns="211615" rIns="423230" bIns="211615" numCol="1" anchor="ctr" anchorCtr="0" compatLnSpc="1">
            <a:prstTxWarp prst="textNoShape">
              <a:avLst/>
            </a:prstTxWarp>
          </a:bodyPr>
          <a:lstStyle/>
          <a:p>
            <a:pPr marL="0" marR="0" lvl="0" indent="0" algn="ctr" defTabSz="4232275" rtl="0" eaLnBrk="1" fontAlgn="base" latinLnBrk="0" hangingPunct="1">
              <a:lnSpc>
                <a:spcPct val="100000"/>
              </a:lnSpc>
              <a:spcBef>
                <a:spcPct val="0"/>
              </a:spcBef>
              <a:spcAft>
                <a:spcPts val="2400"/>
              </a:spcAft>
              <a:buClrTx/>
              <a:buSzTx/>
              <a:buFontTx/>
              <a:buNone/>
              <a:tabLst/>
              <a:defRPr/>
            </a:pPr>
            <a:r>
              <a:rPr kumimoji="0" lang="en-US" sz="3900" b="1" i="0" u="none" strike="noStrike" kern="0" cap="small" spc="0" normalizeH="0" baseline="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Michael H. Montgomery</a:t>
            </a:r>
            <a:r>
              <a:rPr kumimoji="0" lang="en-US" sz="3900" b="1" i="0" u="none" strike="noStrike" kern="0" cap="small" spc="0" normalizeH="0" baseline="3000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1</a:t>
            </a:r>
            <a:r>
              <a:rPr kumimoji="0" lang="en-US" sz="3900" b="1" i="0" u="none" strike="noStrike" kern="0" cap="small" spc="0" normalizeH="0" baseline="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 J. E. Bailey</a:t>
            </a:r>
            <a:r>
              <a:rPr kumimoji="0" lang="en-US" sz="3900" b="1" i="0" u="none" strike="noStrike" kern="0" cap="small" spc="0" normalizeH="0" baseline="3000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2</a:t>
            </a:r>
            <a:r>
              <a:rPr kumimoji="0" lang="en-US" sz="3900" b="1" i="0" u="none" strike="noStrike" kern="0" cap="small" spc="0" normalizeH="0" baseline="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 C. Blancard</a:t>
            </a:r>
            <a:r>
              <a:rPr kumimoji="0" lang="en-US" sz="3900" b="1" i="0" u="none" strike="noStrike" kern="0" cap="small" spc="0" normalizeH="0" baseline="3000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3</a:t>
            </a:r>
            <a:r>
              <a:rPr kumimoji="0" lang="en-US" sz="3900" b="1" i="0" u="none" strike="noStrike" kern="0" cap="small" spc="0" normalizeH="0" baseline="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 A. L. Carlson</a:t>
            </a:r>
            <a:r>
              <a:rPr kumimoji="0" lang="en-US" sz="3900" b="1" i="0" u="none" strike="noStrike" kern="0" cap="small" spc="0" normalizeH="0" baseline="3000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2</a:t>
            </a:r>
            <a:r>
              <a:rPr kumimoji="0" lang="en-US" sz="3900" b="1" i="0" u="none" strike="noStrike" kern="0" cap="small" spc="0" normalizeH="0" baseline="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 D. Cohen</a:t>
            </a:r>
            <a:r>
              <a:rPr kumimoji="0" lang="en-US" sz="3900" b="1" i="0" u="none" strike="noStrike" kern="0" cap="small" spc="0" normalizeH="0" baseline="3000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4</a:t>
            </a:r>
            <a:r>
              <a:rPr kumimoji="0" lang="en-US" sz="3900" b="1" i="0" u="none" strike="noStrike" kern="0" cap="small" spc="0" normalizeH="0" baseline="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 P. Cosse</a:t>
            </a:r>
            <a:r>
              <a:rPr kumimoji="0" lang="en-US" sz="3900" b="1" i="0" u="none" strike="noStrike" kern="0" cap="small" spc="0" normalizeH="0" baseline="3000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3</a:t>
            </a:r>
            <a:r>
              <a:rPr kumimoji="0" lang="en-US" sz="3900" b="1" i="0" u="none" strike="noStrike" kern="0" cap="small" spc="0" normalizeH="0" baseline="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 G. Dunham</a:t>
            </a:r>
            <a:r>
              <a:rPr kumimoji="0" lang="en-US" sz="3900" b="1" i="0" u="none" strike="noStrike" kern="0" cap="small" spc="0" normalizeH="0" baseline="3000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2</a:t>
            </a:r>
            <a:r>
              <a:rPr kumimoji="0" lang="en-US" sz="3900" b="1" i="0" u="none" strike="noStrike" kern="0" cap="small" spc="0" normalizeH="0" baseline="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 T. Durmaz</a:t>
            </a:r>
            <a:r>
              <a:rPr kumimoji="0" lang="en-US" sz="3900" b="1" i="0" u="none" strike="noStrike" kern="0" cap="small" spc="0" normalizeH="0" baseline="3000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5</a:t>
            </a:r>
            <a:r>
              <a:rPr kumimoji="0" lang="en-US" sz="3900" b="1" i="0" u="none" strike="noStrike" kern="0" cap="small" spc="0" normalizeH="0" baseline="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 J. L. Ellis</a:t>
            </a:r>
            <a:r>
              <a:rPr kumimoji="0" lang="en-US" sz="3900" b="1" i="0" u="none" strike="noStrike" kern="0" cap="small" spc="0" normalizeH="0" baseline="3000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1</a:t>
            </a:r>
            <a:r>
              <a:rPr kumimoji="0" lang="en-US" sz="3900" b="1" i="0" u="none" strike="noStrike" kern="0" cap="small" spc="0" normalizeH="0" baseline="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 R. E. Falcon</a:t>
            </a:r>
            <a:r>
              <a:rPr kumimoji="0" lang="en-US" sz="3900" b="1" i="0" u="none" strike="noStrike" kern="0" cap="small" spc="0" normalizeH="0" baseline="3000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1,2</a:t>
            </a:r>
            <a:r>
              <a:rPr kumimoji="0" lang="en-US" sz="3900" b="1" i="0" u="none" strike="noStrike" kern="0" cap="small" spc="0" normalizeH="0" baseline="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 G. Faussurier</a:t>
            </a:r>
            <a:r>
              <a:rPr kumimoji="0" lang="en-US" sz="3900" b="1" i="0" u="none" strike="noStrike" kern="0" cap="small" spc="0" normalizeH="0" baseline="3000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3</a:t>
            </a:r>
            <a:r>
              <a:rPr kumimoji="0" lang="en-US" sz="3900" b="1" i="0" u="none" strike="noStrike" kern="0" cap="small" spc="0" normalizeH="0" baseline="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a:t>
            </a:r>
            <a:r>
              <a:rPr kumimoji="0" lang="en-US" sz="3900" b="1" i="0" u="none" strike="noStrike" kern="0" cap="small" spc="0" normalizeH="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 F. Gilleron</a:t>
            </a:r>
            <a:r>
              <a:rPr kumimoji="0" lang="en-US" sz="3900" b="1" i="0" u="none" strike="noStrike" kern="0" cap="small" spc="0" normalizeH="0" baseline="3000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3</a:t>
            </a:r>
            <a:r>
              <a:rPr kumimoji="0" lang="en-US" sz="3900" b="1" i="0" u="none" strike="noStrike" kern="0" cap="small" spc="0" normalizeH="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 I. Golovkin</a:t>
            </a:r>
            <a:r>
              <a:rPr kumimoji="0" lang="en-US" sz="3900" b="1" i="0" u="none" strike="noStrike" kern="0" cap="small" spc="0" normalizeH="0" baseline="3000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6</a:t>
            </a:r>
            <a:r>
              <a:rPr kumimoji="0" lang="en-US" sz="3900" b="1" i="0" u="none" strike="noStrike" kern="0" cap="small" spc="0" normalizeH="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 M. R. Gomez</a:t>
            </a:r>
            <a:r>
              <a:rPr kumimoji="0" lang="en-US" sz="3900" b="1" i="0" u="none" strike="noStrike" kern="0" cap="small" spc="0" normalizeH="0" baseline="3000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2</a:t>
            </a:r>
            <a:r>
              <a:rPr kumimoji="0" lang="en-US" sz="3900" b="1" i="0" u="none" strike="noStrike" kern="0" cap="small" spc="0" normalizeH="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 T. A. Gomez</a:t>
            </a:r>
            <a:r>
              <a:rPr kumimoji="0" lang="en-US" sz="3900" b="1" i="0" u="none" strike="noStrike" kern="0" cap="small" spc="0" normalizeH="0" baseline="3000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1</a:t>
            </a:r>
            <a:r>
              <a:rPr kumimoji="0" lang="en-US" sz="3900" b="1" i="0" u="none" strike="noStrike" kern="0" cap="small" spc="0" normalizeH="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 I. M. Hall</a:t>
            </a:r>
            <a:r>
              <a:rPr kumimoji="0" lang="en-US" sz="3900" b="1" i="0" u="none" strike="noStrike" kern="0" cap="small" spc="0" normalizeH="0" baseline="3000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5</a:t>
            </a:r>
            <a:r>
              <a:rPr kumimoji="0" lang="en-US" sz="3900" b="1" i="0" u="none" strike="noStrike" kern="0" cap="small" spc="0" normalizeH="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 S. B. Hansen</a:t>
            </a:r>
            <a:r>
              <a:rPr kumimoji="0" lang="en-US" sz="3900" b="1" i="0" u="none" strike="noStrike" kern="0" cap="small" spc="0" normalizeH="0" baseline="3000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2</a:t>
            </a:r>
            <a:r>
              <a:rPr kumimoji="0" lang="en-US" sz="3900" b="1" i="0" u="none" strike="noStrike" kern="0" cap="small" spc="0" normalizeH="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 C. A. Iglesias</a:t>
            </a:r>
            <a:r>
              <a:rPr kumimoji="0" lang="en-US" sz="3900" b="1" i="0" u="none" strike="noStrike" kern="0" cap="small" spc="0" normalizeH="0" baseline="3000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7</a:t>
            </a:r>
            <a:r>
              <a:rPr kumimoji="0" lang="en-US" sz="3900" b="1" i="0" u="none" strike="noStrike" kern="0" cap="small" spc="0" normalizeH="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 M. Kernaghan</a:t>
            </a:r>
            <a:r>
              <a:rPr kumimoji="0" lang="en-US" sz="3900" b="1" i="0" u="none" strike="noStrike" kern="0" cap="small" spc="0" normalizeH="0" baseline="3000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2</a:t>
            </a:r>
            <a:r>
              <a:rPr kumimoji="0" lang="en-US" sz="3900" b="1" i="0" u="none" strike="noStrike" kern="0" cap="small" spc="0" normalizeH="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 P. W. Lake</a:t>
            </a:r>
            <a:r>
              <a:rPr kumimoji="0" lang="en-US" sz="3900" b="1" i="0" u="none" strike="noStrike" kern="0" cap="small" spc="0" normalizeH="0" baseline="3000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2</a:t>
            </a:r>
            <a:r>
              <a:rPr kumimoji="0" lang="en-US" sz="3900" b="1" i="0" u="none" strike="noStrike" kern="0" cap="small" spc="0" normalizeH="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 D. Liedahl</a:t>
            </a:r>
            <a:r>
              <a:rPr kumimoji="0" lang="en-US" sz="3900" b="1" i="0" u="none" strike="noStrike" kern="0" cap="small" spc="0" normalizeH="0" baseline="3000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7</a:t>
            </a:r>
            <a:r>
              <a:rPr kumimoji="0" lang="en-US" sz="3900" b="1" i="0" u="none" strike="noStrike" kern="0" cap="small" spc="0" normalizeH="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 T. Lockard</a:t>
            </a:r>
            <a:r>
              <a:rPr kumimoji="0" lang="en-US" sz="3900" b="1" i="0" u="none" strike="noStrike" kern="0" cap="small" spc="0" normalizeH="0" baseline="3000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5</a:t>
            </a:r>
            <a:r>
              <a:rPr kumimoji="0" lang="en-US" sz="3900" b="1" i="0" u="none" strike="noStrike" kern="0" cap="small" spc="0" normalizeH="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 J. MacArthur</a:t>
            </a:r>
            <a:r>
              <a:rPr kumimoji="0" lang="en-US" sz="3900" b="1" i="0" u="none" strike="noStrike" kern="0" cap="small" spc="0" normalizeH="0" baseline="3000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4</a:t>
            </a:r>
            <a:r>
              <a:rPr kumimoji="0" lang="en-US" sz="3900" b="1" i="0" u="none" strike="noStrike" kern="0" cap="small" spc="0" normalizeH="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 J. J. MacFarlane</a:t>
            </a:r>
            <a:r>
              <a:rPr kumimoji="0" lang="en-US" sz="3900" b="1" i="0" u="none" strike="noStrike" kern="0" cap="small" spc="0" normalizeH="0" baseline="3000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6</a:t>
            </a:r>
            <a:r>
              <a:rPr kumimoji="0" lang="en-US" sz="3900" b="1" i="0" u="none" strike="noStrike" kern="0" cap="small" spc="0" normalizeH="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 R. C. Mancini</a:t>
            </a:r>
            <a:r>
              <a:rPr kumimoji="0" lang="en-US" sz="3900" b="1" i="0" u="none" strike="noStrike" kern="0" cap="small" spc="0" normalizeH="0" baseline="3000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5</a:t>
            </a:r>
            <a:r>
              <a:rPr kumimoji="0" lang="en-US" sz="3900" b="1" i="0" u="none" strike="noStrike" kern="0" cap="small" spc="0" normalizeH="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 S. N. Nahar</a:t>
            </a:r>
            <a:r>
              <a:rPr kumimoji="0" lang="en-US" sz="3900" b="1" i="0" u="none" strike="noStrike" kern="0" cap="small" spc="0" normalizeH="0" baseline="3000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8</a:t>
            </a:r>
            <a:r>
              <a:rPr kumimoji="0" lang="en-US" sz="3900" b="1" i="0" u="none" strike="noStrike" kern="0" cap="small" spc="0" normalizeH="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 T. J. Nash</a:t>
            </a:r>
            <a:r>
              <a:rPr kumimoji="0" lang="en-US" sz="3900" b="1" i="0" u="none" strike="noStrike" kern="0" cap="small" spc="0" normalizeH="0" baseline="3000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2</a:t>
            </a:r>
            <a:r>
              <a:rPr kumimoji="0" lang="en-US" sz="3900" b="1" i="0" u="none" strike="noStrike" kern="0" cap="small" spc="0" normalizeH="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 D. S. Nielsen</a:t>
            </a:r>
            <a:r>
              <a:rPr kumimoji="0" lang="en-US" sz="3900" b="1" i="0" u="none" strike="noStrike" kern="0" cap="small" spc="0" normalizeH="0" baseline="3000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2</a:t>
            </a:r>
            <a:r>
              <a:rPr kumimoji="0" lang="en-US" sz="3900" b="1" i="0" u="none" strike="noStrike" kern="0" cap="small" spc="0" normalizeH="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 J. C. Pain</a:t>
            </a:r>
            <a:r>
              <a:rPr kumimoji="0" lang="en-US" sz="3900" b="1" i="0" u="none" strike="noStrike" kern="0" cap="small" spc="0" normalizeH="0" baseline="3000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3</a:t>
            </a:r>
            <a:r>
              <a:rPr kumimoji="0" lang="en-US" sz="3900" b="1" i="0" u="none" strike="noStrike" kern="0" cap="small" spc="0" normalizeH="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 M. Pinsonneault</a:t>
            </a:r>
            <a:r>
              <a:rPr kumimoji="0" lang="en-US" sz="3900" b="1" i="0" u="none" strike="noStrike" kern="0" cap="small" spc="0" normalizeH="0" baseline="3000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8</a:t>
            </a:r>
            <a:r>
              <a:rPr kumimoji="0" lang="en-US" sz="3900" b="1" i="0" u="none" strike="noStrike" kern="0" cap="small" spc="0" normalizeH="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 A. K. Pradhan</a:t>
            </a:r>
            <a:r>
              <a:rPr kumimoji="0" lang="en-US" sz="3900" b="1" i="0" u="none" strike="noStrike" kern="0" cap="small" spc="0" normalizeH="0" baseline="3000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8</a:t>
            </a:r>
            <a:r>
              <a:rPr kumimoji="0" lang="en-US" sz="3900" b="1" i="0" u="none" strike="noStrike" kern="0" cap="small" spc="0" normalizeH="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 </a:t>
            </a:r>
            <a:r>
              <a:rPr kumimoji="0" lang="en-US" sz="3900" b="1" i="0" u="none" strike="noStrike" kern="0" cap="small" spc="0" normalizeH="0" baseline="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G. A. Rochau</a:t>
            </a:r>
            <a:r>
              <a:rPr kumimoji="0" lang="en-US" sz="3900" b="1" i="0" u="none" strike="noStrike" kern="0" cap="small" spc="0" normalizeH="0" baseline="3000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2</a:t>
            </a:r>
            <a:r>
              <a:rPr kumimoji="0" lang="en-US" sz="3900" b="1" i="0" u="none" strike="noStrike" kern="0" cap="small" spc="0" normalizeH="0" baseline="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 M. Sherrill</a:t>
            </a:r>
            <a:r>
              <a:rPr kumimoji="0" lang="en-US" sz="3900" b="1" i="0" u="none" strike="noStrike" kern="0" cap="small" spc="0" normalizeH="0" baseline="3000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9</a:t>
            </a:r>
            <a:r>
              <a:rPr kumimoji="0" lang="en-US" sz="3900" b="1" i="0" u="none" strike="noStrike" kern="0" cap="small" spc="0" normalizeH="0" baseline="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 </a:t>
            </a:r>
            <a:r>
              <a:rPr kumimoji="0" lang="en-US" sz="3900" b="1" i="0" u="none" strike="noStrike" kern="0" cap="small" spc="0" normalizeH="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D. E. Winget</a:t>
            </a:r>
            <a:r>
              <a:rPr kumimoji="0" lang="en-US" sz="3900" b="1" i="0" u="none" strike="noStrike" kern="0" cap="small" spc="0" normalizeH="0" baseline="3000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1</a:t>
            </a:r>
            <a:endParaRPr kumimoji="0" lang="en-US" sz="3900" b="1" i="0" u="none" strike="noStrike" kern="0" cap="small" spc="0" normalizeH="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endParaRPr>
          </a:p>
        </p:txBody>
      </p:sp>
      <p:sp>
        <p:nvSpPr>
          <p:cNvPr id="100" name="Rectangle 2"/>
          <p:cNvSpPr txBox="1">
            <a:spLocks noChangeArrowheads="1"/>
          </p:cNvSpPr>
          <p:nvPr/>
        </p:nvSpPr>
        <p:spPr bwMode="auto">
          <a:xfrm>
            <a:off x="26850490" y="4224588"/>
            <a:ext cx="10328341" cy="5910012"/>
          </a:xfrm>
          <a:prstGeom prst="rect">
            <a:avLst/>
          </a:prstGeom>
          <a:noFill/>
          <a:ln w="9525">
            <a:noFill/>
            <a:miter lim="800000"/>
            <a:headEnd/>
            <a:tailEnd/>
          </a:ln>
          <a:effectLst>
            <a:outerShdw blurRad="50800" dist="25400" dir="5400000" algn="ctr" rotWithShape="0">
              <a:srgbClr val="000000">
                <a:alpha val="10000"/>
              </a:srgbClr>
            </a:outerShdw>
          </a:effectLst>
        </p:spPr>
        <p:txBody>
          <a:bodyPr vert="horz" wrap="square" lIns="423230" tIns="211615" rIns="423230" bIns="211615" numCol="1" anchor="ctr" anchorCtr="0" compatLnSpc="1">
            <a:prstTxWarp prst="textNoShape">
              <a:avLst/>
            </a:prstTxWarp>
          </a:bodyPr>
          <a:lstStyle/>
          <a:p>
            <a:pPr lvl="0" algn="ctr" defTabSz="4232275">
              <a:spcAft>
                <a:spcPts val="2400"/>
              </a:spcAft>
              <a:defRPr/>
            </a:pPr>
            <a:r>
              <a:rPr kumimoji="0" lang="en-US" sz="3200" b="1" i="0" u="none" strike="noStrike" kern="0" spc="0" normalizeH="0" baseline="30000" dirty="0" smtClean="0">
                <a:ln>
                  <a:noFill/>
                </a:ln>
                <a:solidFill>
                  <a:srgbClr val="00487E"/>
                </a:solidFill>
                <a:effectLst>
                  <a:outerShdw blurRad="50800" dist="25400" dir="2700000">
                    <a:srgbClr val="000000">
                      <a:alpha val="10000"/>
                    </a:srgbClr>
                  </a:outerShdw>
                </a:effectLst>
                <a:uLnTx/>
                <a:uFillTx/>
                <a:latin typeface="Optima"/>
                <a:ea typeface="+mj-ea"/>
                <a:cs typeface="Optima"/>
              </a:rPr>
              <a:t>1</a:t>
            </a:r>
            <a:r>
              <a:rPr kumimoji="0" lang="en-US" sz="3200" b="1" i="0" u="none" strike="noStrike" kern="0" spc="0" normalizeH="0" dirty="0" smtClean="0">
                <a:ln>
                  <a:noFill/>
                </a:ln>
                <a:solidFill>
                  <a:srgbClr val="00487E"/>
                </a:solidFill>
                <a:effectLst>
                  <a:outerShdw blurRad="50800" dist="25400" dir="2700000">
                    <a:srgbClr val="000000">
                      <a:alpha val="10000"/>
                    </a:srgbClr>
                  </a:outerShdw>
                </a:effectLst>
                <a:uLnTx/>
                <a:uFillTx/>
                <a:latin typeface="Optima"/>
                <a:ea typeface="+mj-ea"/>
                <a:cs typeface="Optima"/>
              </a:rPr>
              <a:t>University of Texas at Austin</a:t>
            </a:r>
            <a:r>
              <a:rPr lang="en-US" sz="3200" b="1" kern="0" cap="small" dirty="0" smtClean="0">
                <a:solidFill>
                  <a:srgbClr val="00487E"/>
                </a:solidFill>
                <a:effectLst>
                  <a:outerShdw blurRad="50800" dist="25400" dir="2700000">
                    <a:srgbClr val="000000">
                      <a:alpha val="10000"/>
                    </a:srgbClr>
                  </a:outerShdw>
                </a:effectLst>
                <a:latin typeface="Optima"/>
                <a:ea typeface="+mj-ea"/>
                <a:cs typeface="Optima"/>
              </a:rPr>
              <a:t/>
            </a:r>
            <a:br>
              <a:rPr lang="en-US" sz="3200" b="1" kern="0" cap="small" dirty="0" smtClean="0">
                <a:solidFill>
                  <a:srgbClr val="00487E"/>
                </a:solidFill>
                <a:effectLst>
                  <a:outerShdw blurRad="50800" dist="25400" dir="2700000">
                    <a:srgbClr val="000000">
                      <a:alpha val="10000"/>
                    </a:srgbClr>
                  </a:outerShdw>
                </a:effectLst>
                <a:latin typeface="Optima"/>
                <a:ea typeface="+mj-ea"/>
                <a:cs typeface="Optima"/>
              </a:rPr>
            </a:br>
            <a:r>
              <a:rPr kumimoji="0" lang="en-US" sz="3200" b="1" i="0" u="none" strike="noStrike" kern="0" spc="0" normalizeH="0" baseline="30000" noProof="0" dirty="0" smtClean="0">
                <a:ln>
                  <a:noFill/>
                </a:ln>
                <a:solidFill>
                  <a:srgbClr val="00487E"/>
                </a:solidFill>
                <a:effectLst>
                  <a:outerShdw blurRad="50800" dist="25400" dir="2700000">
                    <a:srgbClr val="000000">
                      <a:alpha val="10000"/>
                    </a:srgbClr>
                  </a:outerShdw>
                </a:effectLst>
                <a:uLnTx/>
                <a:uFillTx/>
                <a:latin typeface="Optima"/>
                <a:ea typeface="+mj-ea"/>
                <a:cs typeface="Optima"/>
              </a:rPr>
              <a:t>2</a:t>
            </a:r>
            <a:r>
              <a:rPr kumimoji="0" lang="en-US" sz="3200" b="1" i="0" u="none" strike="noStrike" kern="0" spc="0" normalizeH="0" noProof="0" dirty="0" smtClean="0">
                <a:ln>
                  <a:noFill/>
                </a:ln>
                <a:solidFill>
                  <a:srgbClr val="00487E"/>
                </a:solidFill>
                <a:effectLst>
                  <a:outerShdw blurRad="50800" dist="25400" dir="2700000">
                    <a:srgbClr val="000000">
                      <a:alpha val="10000"/>
                    </a:srgbClr>
                  </a:outerShdw>
                </a:effectLst>
                <a:uLnTx/>
                <a:uFillTx/>
                <a:latin typeface="Optima"/>
                <a:ea typeface="+mj-ea"/>
                <a:cs typeface="Optima"/>
              </a:rPr>
              <a:t>Sandia National Laboratories, NM</a:t>
            </a:r>
            <a:br>
              <a:rPr kumimoji="0" lang="en-US" sz="3200" b="1" i="0" u="none" strike="noStrike" kern="0" spc="0" normalizeH="0" noProof="0" dirty="0" smtClean="0">
                <a:ln>
                  <a:noFill/>
                </a:ln>
                <a:solidFill>
                  <a:srgbClr val="00487E"/>
                </a:solidFill>
                <a:effectLst>
                  <a:outerShdw blurRad="50800" dist="25400" dir="2700000">
                    <a:srgbClr val="000000">
                      <a:alpha val="10000"/>
                    </a:srgbClr>
                  </a:outerShdw>
                </a:effectLst>
                <a:uLnTx/>
                <a:uFillTx/>
                <a:latin typeface="Optima"/>
                <a:ea typeface="+mj-ea"/>
                <a:cs typeface="Optima"/>
              </a:rPr>
            </a:br>
            <a:r>
              <a:rPr lang="en-US" sz="3200" b="1" kern="0" baseline="30000" dirty="0" smtClean="0">
                <a:solidFill>
                  <a:srgbClr val="00487E"/>
                </a:solidFill>
                <a:effectLst>
                  <a:outerShdw blurRad="50800" dist="25400" dir="2700000">
                    <a:srgbClr val="000000">
                      <a:alpha val="10000"/>
                    </a:srgbClr>
                  </a:outerShdw>
                </a:effectLst>
                <a:latin typeface="Optima"/>
                <a:cs typeface="Optima"/>
              </a:rPr>
              <a:t>3</a:t>
            </a:r>
            <a:r>
              <a:rPr lang="en-US" sz="3200" b="1" kern="0" dirty="0" smtClean="0">
                <a:solidFill>
                  <a:srgbClr val="00487E"/>
                </a:solidFill>
                <a:effectLst>
                  <a:outerShdw blurRad="50800" dist="25400" dir="2700000">
                    <a:srgbClr val="000000">
                      <a:alpha val="10000"/>
                    </a:srgbClr>
                  </a:outerShdw>
                </a:effectLst>
                <a:latin typeface="Optima"/>
                <a:cs typeface="Optima"/>
              </a:rPr>
              <a:t>CEA, DAM, DIF, F-91297 </a:t>
            </a:r>
            <a:r>
              <a:rPr lang="en-US" sz="3200" b="1" kern="0" dirty="0" err="1" smtClean="0">
                <a:solidFill>
                  <a:srgbClr val="00487E"/>
                </a:solidFill>
                <a:effectLst>
                  <a:outerShdw blurRad="50800" dist="25400" dir="2700000">
                    <a:srgbClr val="000000">
                      <a:alpha val="10000"/>
                    </a:srgbClr>
                  </a:outerShdw>
                </a:effectLst>
                <a:latin typeface="Optima"/>
                <a:cs typeface="Optima"/>
              </a:rPr>
              <a:t>Arpajon</a:t>
            </a:r>
            <a:r>
              <a:rPr lang="en-US" sz="3200" b="1" kern="0" dirty="0" smtClean="0">
                <a:solidFill>
                  <a:srgbClr val="00487E"/>
                </a:solidFill>
                <a:effectLst>
                  <a:outerShdw blurRad="50800" dist="25400" dir="2700000">
                    <a:srgbClr val="000000">
                      <a:alpha val="10000"/>
                    </a:srgbClr>
                  </a:outerShdw>
                </a:effectLst>
                <a:latin typeface="Optima"/>
                <a:cs typeface="Optima"/>
              </a:rPr>
              <a:t>, France</a:t>
            </a:r>
            <a:br>
              <a:rPr lang="en-US" sz="3200" b="1" kern="0" dirty="0" smtClean="0">
                <a:solidFill>
                  <a:srgbClr val="00487E"/>
                </a:solidFill>
                <a:effectLst>
                  <a:outerShdw blurRad="50800" dist="25400" dir="2700000">
                    <a:srgbClr val="000000">
                      <a:alpha val="10000"/>
                    </a:srgbClr>
                  </a:outerShdw>
                </a:effectLst>
                <a:latin typeface="Optima"/>
                <a:cs typeface="Optima"/>
              </a:rPr>
            </a:br>
            <a:r>
              <a:rPr lang="en-US" sz="3200" b="1" kern="0" baseline="30000" dirty="0" smtClean="0">
                <a:solidFill>
                  <a:srgbClr val="00487E"/>
                </a:solidFill>
                <a:effectLst>
                  <a:outerShdw blurRad="50800" dist="25400" dir="2700000">
                    <a:srgbClr val="000000">
                      <a:alpha val="10000"/>
                    </a:srgbClr>
                  </a:outerShdw>
                </a:effectLst>
                <a:latin typeface="Optima"/>
                <a:cs typeface="Optima"/>
              </a:rPr>
              <a:t>4</a:t>
            </a:r>
            <a:r>
              <a:rPr lang="en-US" sz="3200" b="1" kern="0" dirty="0" smtClean="0">
                <a:solidFill>
                  <a:srgbClr val="00487E"/>
                </a:solidFill>
                <a:effectLst>
                  <a:outerShdw blurRad="50800" dist="25400" dir="2700000">
                    <a:srgbClr val="000000">
                      <a:alpha val="10000"/>
                    </a:srgbClr>
                  </a:outerShdw>
                </a:effectLst>
                <a:latin typeface="Optima"/>
                <a:cs typeface="Optima"/>
              </a:rPr>
              <a:t>Swarthmore College</a:t>
            </a:r>
            <a:r>
              <a:rPr kumimoji="0" lang="en-US" sz="3200" b="1" i="0" u="none" strike="noStrike" kern="0" spc="0" normalizeH="0" noProof="0" dirty="0" smtClean="0">
                <a:ln>
                  <a:noFill/>
                </a:ln>
                <a:solidFill>
                  <a:srgbClr val="00487E"/>
                </a:solidFill>
                <a:effectLst>
                  <a:outerShdw blurRad="50800" dist="25400" dir="2700000">
                    <a:srgbClr val="000000">
                      <a:alpha val="10000"/>
                    </a:srgbClr>
                  </a:outerShdw>
                </a:effectLst>
                <a:uLnTx/>
                <a:uFillTx/>
                <a:latin typeface="Optima"/>
                <a:ea typeface="+mj-ea"/>
                <a:cs typeface="Optima"/>
              </a:rPr>
              <a:t/>
            </a:r>
            <a:br>
              <a:rPr kumimoji="0" lang="en-US" sz="3200" b="1" i="0" u="none" strike="noStrike" kern="0" spc="0" normalizeH="0" noProof="0" dirty="0" smtClean="0">
                <a:ln>
                  <a:noFill/>
                </a:ln>
                <a:solidFill>
                  <a:srgbClr val="00487E"/>
                </a:solidFill>
                <a:effectLst>
                  <a:outerShdw blurRad="50800" dist="25400" dir="2700000">
                    <a:srgbClr val="000000">
                      <a:alpha val="10000"/>
                    </a:srgbClr>
                  </a:outerShdw>
                </a:effectLst>
                <a:uLnTx/>
                <a:uFillTx/>
                <a:latin typeface="Optima"/>
                <a:ea typeface="+mj-ea"/>
                <a:cs typeface="Optima"/>
              </a:rPr>
            </a:br>
            <a:r>
              <a:rPr kumimoji="0" lang="en-US" sz="3200" b="1" i="0" u="none" strike="noStrike" kern="0" spc="0" normalizeH="0" baseline="30000" noProof="0" dirty="0" smtClean="0">
                <a:ln>
                  <a:noFill/>
                </a:ln>
                <a:solidFill>
                  <a:srgbClr val="00487E"/>
                </a:solidFill>
                <a:effectLst>
                  <a:outerShdw blurRad="50800" dist="25400" dir="2700000">
                    <a:srgbClr val="000000">
                      <a:alpha val="10000"/>
                    </a:srgbClr>
                  </a:outerShdw>
                </a:effectLst>
                <a:uLnTx/>
                <a:uFillTx/>
                <a:latin typeface="Optima"/>
                <a:ea typeface="+mj-ea"/>
                <a:cs typeface="Optima"/>
              </a:rPr>
              <a:t>5</a:t>
            </a:r>
            <a:r>
              <a:rPr kumimoji="0" lang="en-US" sz="3200" b="1" i="0" u="none" strike="noStrike" kern="0" spc="0" normalizeH="0" noProof="0" dirty="0" smtClean="0">
                <a:ln>
                  <a:noFill/>
                </a:ln>
                <a:solidFill>
                  <a:srgbClr val="00487E"/>
                </a:solidFill>
                <a:effectLst>
                  <a:outerShdw blurRad="50800" dist="25400" dir="2700000">
                    <a:srgbClr val="000000">
                      <a:alpha val="10000"/>
                    </a:srgbClr>
                  </a:outerShdw>
                </a:effectLst>
                <a:uLnTx/>
                <a:uFillTx/>
                <a:latin typeface="Optima"/>
                <a:ea typeface="+mj-ea"/>
                <a:cs typeface="Optima"/>
              </a:rPr>
              <a:t>University of Nevada, Reno</a:t>
            </a:r>
            <a:br>
              <a:rPr kumimoji="0" lang="en-US" sz="3200" b="1" i="0" u="none" strike="noStrike" kern="0" spc="0" normalizeH="0" noProof="0" dirty="0" smtClean="0">
                <a:ln>
                  <a:noFill/>
                </a:ln>
                <a:solidFill>
                  <a:srgbClr val="00487E"/>
                </a:solidFill>
                <a:effectLst>
                  <a:outerShdw blurRad="50800" dist="25400" dir="2700000">
                    <a:srgbClr val="000000">
                      <a:alpha val="10000"/>
                    </a:srgbClr>
                  </a:outerShdw>
                </a:effectLst>
                <a:uLnTx/>
                <a:uFillTx/>
                <a:latin typeface="Optima"/>
                <a:ea typeface="+mj-ea"/>
                <a:cs typeface="Optima"/>
              </a:rPr>
            </a:br>
            <a:r>
              <a:rPr lang="en-US" sz="3200" b="1" kern="0" baseline="30000" dirty="0" smtClean="0">
                <a:solidFill>
                  <a:srgbClr val="00487E"/>
                </a:solidFill>
                <a:effectLst>
                  <a:outerShdw blurRad="50800" dist="25400" dir="2700000">
                    <a:srgbClr val="000000">
                      <a:alpha val="10000"/>
                    </a:srgbClr>
                  </a:outerShdw>
                </a:effectLst>
                <a:latin typeface="Optima"/>
                <a:cs typeface="Optima"/>
              </a:rPr>
              <a:t>6</a:t>
            </a:r>
            <a:r>
              <a:rPr lang="en-US" sz="3200" b="1" kern="0" dirty="0" smtClean="0">
                <a:solidFill>
                  <a:srgbClr val="00487E"/>
                </a:solidFill>
                <a:effectLst>
                  <a:outerShdw blurRad="50800" dist="25400" dir="2700000">
                    <a:srgbClr val="000000">
                      <a:alpha val="10000"/>
                    </a:srgbClr>
                  </a:outerShdw>
                </a:effectLst>
                <a:latin typeface="Optima"/>
                <a:cs typeface="Optima"/>
              </a:rPr>
              <a:t>Prism Computational Sciences</a:t>
            </a:r>
            <a:br>
              <a:rPr lang="en-US" sz="3200" b="1" kern="0" dirty="0" smtClean="0">
                <a:solidFill>
                  <a:srgbClr val="00487E"/>
                </a:solidFill>
                <a:effectLst>
                  <a:outerShdw blurRad="50800" dist="25400" dir="2700000">
                    <a:srgbClr val="000000">
                      <a:alpha val="10000"/>
                    </a:srgbClr>
                  </a:outerShdw>
                </a:effectLst>
                <a:latin typeface="Optima"/>
                <a:cs typeface="Optima"/>
              </a:rPr>
            </a:br>
            <a:r>
              <a:rPr lang="en-US" sz="3200" b="1" kern="0" baseline="30000" dirty="0" smtClean="0">
                <a:solidFill>
                  <a:srgbClr val="00487E"/>
                </a:solidFill>
                <a:effectLst>
                  <a:outerShdw blurRad="50800" dist="25400" dir="2700000">
                    <a:srgbClr val="000000">
                      <a:alpha val="10000"/>
                    </a:srgbClr>
                  </a:outerShdw>
                </a:effectLst>
                <a:latin typeface="Optima"/>
                <a:cs typeface="Optima"/>
              </a:rPr>
              <a:t>7</a:t>
            </a:r>
            <a:r>
              <a:rPr lang="en-US" sz="3200" b="1" kern="0" dirty="0" smtClean="0">
                <a:solidFill>
                  <a:srgbClr val="00487E"/>
                </a:solidFill>
                <a:effectLst>
                  <a:outerShdw blurRad="50800" dist="25400" dir="2700000">
                    <a:srgbClr val="000000">
                      <a:alpha val="10000"/>
                    </a:srgbClr>
                  </a:outerShdw>
                </a:effectLst>
                <a:latin typeface="Optima"/>
                <a:cs typeface="Optima"/>
              </a:rPr>
              <a:t>Lawrence Livermore National Laboratory</a:t>
            </a:r>
            <a:br>
              <a:rPr lang="en-US" sz="3200" b="1" kern="0" dirty="0" smtClean="0">
                <a:solidFill>
                  <a:srgbClr val="00487E"/>
                </a:solidFill>
                <a:effectLst>
                  <a:outerShdw blurRad="50800" dist="25400" dir="2700000">
                    <a:srgbClr val="000000">
                      <a:alpha val="10000"/>
                    </a:srgbClr>
                  </a:outerShdw>
                </a:effectLst>
                <a:latin typeface="Optima"/>
                <a:cs typeface="Optima"/>
              </a:rPr>
            </a:br>
            <a:r>
              <a:rPr lang="en-US" sz="3200" b="1" kern="0" baseline="30000" dirty="0" smtClean="0">
                <a:solidFill>
                  <a:srgbClr val="00487E"/>
                </a:solidFill>
                <a:effectLst>
                  <a:outerShdw blurRad="50800" dist="25400" dir="2700000">
                    <a:srgbClr val="000000">
                      <a:alpha val="10000"/>
                    </a:srgbClr>
                  </a:outerShdw>
                </a:effectLst>
                <a:latin typeface="Optima"/>
                <a:cs typeface="Optima"/>
              </a:rPr>
              <a:t>8</a:t>
            </a:r>
            <a:r>
              <a:rPr lang="en-US" sz="3200" b="1" kern="0" dirty="0" smtClean="0">
                <a:solidFill>
                  <a:srgbClr val="00487E"/>
                </a:solidFill>
                <a:effectLst>
                  <a:outerShdw blurRad="50800" dist="25400" dir="2700000">
                    <a:srgbClr val="000000">
                      <a:alpha val="10000"/>
                    </a:srgbClr>
                  </a:outerShdw>
                </a:effectLst>
                <a:latin typeface="Optima"/>
                <a:cs typeface="Optima"/>
              </a:rPr>
              <a:t>Ohio State University</a:t>
            </a:r>
            <a:br>
              <a:rPr lang="en-US" sz="3200" b="1" kern="0" dirty="0" smtClean="0">
                <a:solidFill>
                  <a:srgbClr val="00487E"/>
                </a:solidFill>
                <a:effectLst>
                  <a:outerShdw blurRad="50800" dist="25400" dir="2700000">
                    <a:srgbClr val="000000">
                      <a:alpha val="10000"/>
                    </a:srgbClr>
                  </a:outerShdw>
                </a:effectLst>
                <a:latin typeface="Optima"/>
                <a:cs typeface="Optima"/>
              </a:rPr>
            </a:br>
            <a:r>
              <a:rPr lang="en-US" sz="3200" b="1" kern="0" baseline="30000" dirty="0" smtClean="0">
                <a:solidFill>
                  <a:srgbClr val="00487E"/>
                </a:solidFill>
                <a:effectLst>
                  <a:outerShdw blurRad="50800" dist="25400" dir="2700000">
                    <a:srgbClr val="000000">
                      <a:alpha val="10000"/>
                    </a:srgbClr>
                  </a:outerShdw>
                </a:effectLst>
                <a:latin typeface="Optima"/>
                <a:cs typeface="Optima"/>
              </a:rPr>
              <a:t>9</a:t>
            </a:r>
            <a:r>
              <a:rPr lang="en-US" sz="3200" b="1" kern="0" dirty="0" smtClean="0">
                <a:solidFill>
                  <a:srgbClr val="00487E"/>
                </a:solidFill>
                <a:effectLst>
                  <a:outerShdw blurRad="50800" dist="25400" dir="2700000">
                    <a:srgbClr val="000000">
                      <a:alpha val="10000"/>
                    </a:srgbClr>
                  </a:outerShdw>
                </a:effectLst>
                <a:latin typeface="Optima"/>
                <a:cs typeface="Optima"/>
              </a:rPr>
              <a:t>Los Alamos National Laboratory</a:t>
            </a:r>
            <a:endParaRPr kumimoji="0" lang="en-US" sz="3200" b="1" i="0" u="none" strike="noStrike" kern="0" spc="0" normalizeH="0" noProof="0" dirty="0" smtClean="0">
              <a:ln>
                <a:noFill/>
              </a:ln>
              <a:solidFill>
                <a:srgbClr val="00487E"/>
              </a:solidFill>
              <a:effectLst>
                <a:outerShdw blurRad="50800" dist="25400" dir="2700000">
                  <a:srgbClr val="000000">
                    <a:alpha val="10000"/>
                  </a:srgbClr>
                </a:outerShdw>
              </a:effectLst>
              <a:uLnTx/>
              <a:uFillTx/>
              <a:latin typeface="Optima"/>
              <a:ea typeface="+mj-ea"/>
              <a:cs typeface="Optima"/>
            </a:endParaRPr>
          </a:p>
        </p:txBody>
      </p:sp>
      <p:grpSp>
        <p:nvGrpSpPr>
          <p:cNvPr id="7" name="Group 6"/>
          <p:cNvGrpSpPr/>
          <p:nvPr/>
        </p:nvGrpSpPr>
        <p:grpSpPr>
          <a:xfrm>
            <a:off x="806200" y="32573363"/>
            <a:ext cx="22053800" cy="2041299"/>
            <a:chOff x="164429" y="30708695"/>
            <a:chExt cx="23750969" cy="2082684"/>
          </a:xfrm>
        </p:grpSpPr>
        <p:pic>
          <p:nvPicPr>
            <p:cNvPr id="27" name="Picture 26" descr="sandia_inv"/>
            <p:cNvPicPr>
              <a:picLocks noChangeAspect="1"/>
            </p:cNvPicPr>
            <p:nvPr/>
          </p:nvPicPr>
          <p:blipFill>
            <a:blip r:embed="rId2"/>
            <a:stretch>
              <a:fillRect/>
            </a:stretch>
          </p:blipFill>
          <p:spPr>
            <a:xfrm>
              <a:off x="3196440" y="30708695"/>
              <a:ext cx="2058636" cy="2058635"/>
            </a:xfrm>
            <a:prstGeom prst="rect">
              <a:avLst/>
            </a:prstGeom>
            <a:effectLst>
              <a:outerShdw blurRad="50800" dist="50800" dir="5400000" algn="ctr" rotWithShape="0">
                <a:srgbClr val="000000">
                  <a:alpha val="30000"/>
                </a:srgbClr>
              </a:outerShdw>
            </a:effectLst>
          </p:spPr>
        </p:pic>
        <p:pic>
          <p:nvPicPr>
            <p:cNvPr id="28" name="Picture 27" descr="longhorn_inv.png"/>
            <p:cNvPicPr>
              <a:picLocks noChangeAspect="1"/>
            </p:cNvPicPr>
            <p:nvPr/>
          </p:nvPicPr>
          <p:blipFill>
            <a:blip r:embed="rId3"/>
            <a:stretch>
              <a:fillRect/>
            </a:stretch>
          </p:blipFill>
          <p:spPr>
            <a:xfrm>
              <a:off x="164429" y="31077213"/>
              <a:ext cx="2657018" cy="1323174"/>
            </a:xfrm>
            <a:prstGeom prst="rect">
              <a:avLst/>
            </a:prstGeom>
            <a:effectLst>
              <a:outerShdw blurRad="50800" dist="50800" dir="5400000" algn="ctr" rotWithShape="0">
                <a:srgbClr val="000000">
                  <a:alpha val="30000"/>
                </a:srgbClr>
              </a:outerShdw>
            </a:effectLst>
          </p:spPr>
        </p:pic>
        <p:pic>
          <p:nvPicPr>
            <p:cNvPr id="1033" name="Picture 9" descr="http://pgt.geosciences.ensmp.fr/partenaires/cea-dam/resolveUid/a57b8f28f99a80a755420ac1f9193961"/>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602598" y="30708695"/>
              <a:ext cx="2034470" cy="2031085"/>
            </a:xfrm>
            <a:prstGeom prst="rect">
              <a:avLst/>
            </a:prstGeom>
            <a:solidFill>
              <a:schemeClr val="bg1"/>
            </a:solidFill>
            <a:effectLst>
              <a:outerShdw blurRad="50800" dist="50800" dir="5400000" algn="ctr" rotWithShape="0">
                <a:srgbClr val="000000">
                  <a:alpha val="30000"/>
                </a:srgbClr>
              </a:outerShdw>
            </a:effectLst>
          </p:spPr>
        </p:pic>
        <p:pic>
          <p:nvPicPr>
            <p:cNvPr id="1035" name="Picture 11" descr="http://www.swarthmore.edu/images/administration/communications/swarthmore_logo.jpg"/>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12179" y="30952091"/>
              <a:ext cx="2571493" cy="1567357"/>
            </a:xfrm>
            <a:prstGeom prst="rect">
              <a:avLst/>
            </a:prstGeom>
            <a:noFill/>
            <a:effectLst>
              <a:outerShdw blurRad="50800" dist="50800" dir="5400000" algn="ctr" rotWithShape="0">
                <a:srgbClr val="000000">
                  <a:alpha val="30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7" name="Picture 13" descr="http://www.unr.edu/Documents/president/integrated-marketing/basic-logos/logo-nevada-n/JPG/Nevada_N_RGB.jpg"/>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954782" y="30708695"/>
              <a:ext cx="2068014" cy="2068013"/>
            </a:xfrm>
            <a:prstGeom prst="rect">
              <a:avLst/>
            </a:prstGeom>
            <a:noFill/>
            <a:effectLst>
              <a:outerShdw blurRad="50800" dist="50800" dir="5400000" algn="ctr" rotWithShape="0">
                <a:srgbClr val="000000">
                  <a:alpha val="30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43" name="Picture 19" descr="https://wci.llnl.gov/codes/basis/images/lab_icon_rgb.gif"/>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442617" y="30708696"/>
              <a:ext cx="2025956" cy="2082683"/>
            </a:xfrm>
            <a:prstGeom prst="rect">
              <a:avLst/>
            </a:prstGeom>
            <a:noFill/>
            <a:effectLst>
              <a:outerShdw blurRad="50800" dist="50800" dir="5400000" algn="ctr" rotWithShape="0">
                <a:srgbClr val="000000">
                  <a:alpha val="30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45" name="Picture 21" descr="http://logodesignlogo.com/wp-content/uploads/2011/07/Ohio-State-University-Logo.jpg"/>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8792764" y="30708696"/>
              <a:ext cx="2127100" cy="2059347"/>
            </a:xfrm>
            <a:prstGeom prst="rect">
              <a:avLst/>
            </a:prstGeom>
            <a:noFill/>
            <a:effectLst>
              <a:outerShdw blurRad="50800" dist="50800" dir="5400000" algn="ctr" rotWithShape="0">
                <a:srgbClr val="000000">
                  <a:alpha val="30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47" name="Picture 23" descr="http://spacepy.lanl.gov/img/lanl_logo.gif"/>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267806" y="31129936"/>
              <a:ext cx="2647592" cy="1216702"/>
            </a:xfrm>
            <a:prstGeom prst="rect">
              <a:avLst/>
            </a:prstGeom>
            <a:noFill/>
            <a:effectLst>
              <a:outerShdw blurRad="50800" dist="50800" dir="5400000" algn="ctr" rotWithShape="0">
                <a:srgbClr val="000000">
                  <a:alpha val="30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49" name="Picture 25" descr="http://www.prism-cs.com/images/home_logo.gif"/>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360940" y="31303056"/>
              <a:ext cx="2764533" cy="904756"/>
            </a:xfrm>
            <a:prstGeom prst="rect">
              <a:avLst/>
            </a:prstGeom>
            <a:solidFill>
              <a:schemeClr val="bg1"/>
            </a:solidFill>
            <a:effectLst>
              <a:outerShdw blurRad="50800" dist="50800" dir="5400000" algn="ctr" rotWithShape="0">
                <a:srgbClr val="000000">
                  <a:alpha val="30000"/>
                </a:srgbClr>
              </a:outerShdw>
            </a:effectLst>
          </p:spPr>
        </p:pic>
      </p:grpSp>
      <p:sp>
        <p:nvSpPr>
          <p:cNvPr id="29" name="Text Box 5"/>
          <p:cNvSpPr txBox="1">
            <a:spLocks noChangeArrowheads="1"/>
          </p:cNvSpPr>
          <p:nvPr/>
        </p:nvSpPr>
        <p:spPr bwMode="auto">
          <a:xfrm>
            <a:off x="1219200" y="25111227"/>
            <a:ext cx="10428557" cy="6303008"/>
          </a:xfrm>
          <a:prstGeom prst="rect">
            <a:avLst/>
          </a:prstGeom>
          <a:solidFill>
            <a:srgbClr val="C00000">
              <a:alpha val="20000"/>
            </a:srgbClr>
          </a:solidFill>
          <a:ln w="50800">
            <a:solidFill>
              <a:srgbClr val="00487E"/>
            </a:solidFill>
            <a:miter lim="800000"/>
            <a:headEnd/>
            <a:tailEnd/>
          </a:ln>
          <a:effectLst>
            <a:outerShdw blurRad="50800" dist="50800" dir="5400000" algn="ctr" rotWithShape="0">
              <a:srgbClr val="000000">
                <a:alpha val="10000"/>
              </a:srgbClr>
            </a:outerShdw>
          </a:effectLst>
        </p:spPr>
        <p:txBody>
          <a:bodyPr wrap="square" lIns="457200" tIns="228600" rIns="457200" bIns="228600">
            <a:prstTxWarp prst="textNoShape">
              <a:avLst/>
            </a:prstTxWarp>
            <a:spAutoFit/>
          </a:bodyPr>
          <a:lstStyle/>
          <a:p>
            <a:pPr algn="ctr" defTabSz="4232275">
              <a:spcBef>
                <a:spcPct val="50000"/>
              </a:spcBef>
              <a:spcAft>
                <a:spcPts val="1200"/>
              </a:spcAft>
            </a:pPr>
            <a:r>
              <a:rPr lang="en-US" sz="4000" b="1" cap="small" dirty="0" smtClean="0">
                <a:solidFill>
                  <a:srgbClr val="00487E"/>
                </a:solidFill>
                <a:latin typeface="Optima"/>
                <a:cs typeface="Optima"/>
              </a:rPr>
              <a:t>Solar/Stellar Interior Opacities</a:t>
            </a:r>
          </a:p>
          <a:p>
            <a:pPr>
              <a:lnSpc>
                <a:spcPct val="110000"/>
              </a:lnSpc>
            </a:pPr>
            <a:r>
              <a:rPr lang="en-US" sz="2500" i="1" dirty="0" smtClean="0">
                <a:solidFill>
                  <a:srgbClr val="00487E"/>
                </a:solidFill>
                <a:latin typeface="Optima"/>
              </a:rPr>
              <a:t>Motivation</a:t>
            </a:r>
            <a:r>
              <a:rPr lang="en-US" sz="2500" dirty="0" smtClean="0">
                <a:solidFill>
                  <a:srgbClr val="00487E"/>
                </a:solidFill>
                <a:latin typeface="Optima"/>
              </a:rPr>
              <a:t>:  Solar interior models presently disagree with helioseismology, particularly on the location of the convection zone (CZ) boundary .  This is possibly due to inadequate theoretical opacities, which determine stellar spatial temperature and density profiles.  Opacity models have never been tested with laboratory experiments at the conditions that exist inside the sun.</a:t>
            </a:r>
            <a:br>
              <a:rPr lang="en-US" sz="2500" dirty="0" smtClean="0">
                <a:solidFill>
                  <a:srgbClr val="00487E"/>
                </a:solidFill>
                <a:latin typeface="Optima"/>
              </a:rPr>
            </a:br>
            <a:endParaRPr lang="en-US" sz="2500" dirty="0" smtClean="0">
              <a:solidFill>
                <a:srgbClr val="00487E"/>
              </a:solidFill>
              <a:latin typeface="Optima"/>
            </a:endParaRPr>
          </a:p>
          <a:p>
            <a:pPr>
              <a:lnSpc>
                <a:spcPct val="110000"/>
              </a:lnSpc>
            </a:pPr>
            <a:r>
              <a:rPr lang="en-US" sz="2500" i="1" dirty="0" smtClean="0">
                <a:solidFill>
                  <a:srgbClr val="00487E"/>
                </a:solidFill>
                <a:latin typeface="Optima"/>
              </a:rPr>
              <a:t>Experiment</a:t>
            </a:r>
            <a:r>
              <a:rPr lang="en-US" sz="2500" dirty="0" smtClean="0">
                <a:solidFill>
                  <a:srgbClr val="00487E"/>
                </a:solidFill>
                <a:latin typeface="Optima"/>
              </a:rPr>
              <a:t>:  Reproduce the conditions at the solar CZ boundary (~190 </a:t>
            </a:r>
            <a:r>
              <a:rPr lang="en-US" sz="2500" dirty="0" err="1" smtClean="0">
                <a:solidFill>
                  <a:srgbClr val="00487E"/>
                </a:solidFill>
                <a:latin typeface="Optima"/>
              </a:rPr>
              <a:t>eV</a:t>
            </a:r>
            <a:r>
              <a:rPr lang="en-US" sz="2500" dirty="0" smtClean="0">
                <a:solidFill>
                  <a:srgbClr val="00487E"/>
                </a:solidFill>
                <a:latin typeface="Optima"/>
              </a:rPr>
              <a:t>, </a:t>
            </a:r>
            <a:r>
              <a:rPr lang="en-US" sz="2500" i="1" dirty="0" smtClean="0">
                <a:solidFill>
                  <a:srgbClr val="00487E"/>
                </a:solidFill>
                <a:latin typeface="Optima"/>
              </a:rPr>
              <a:t>n</a:t>
            </a:r>
            <a:r>
              <a:rPr lang="en-US" sz="2500" baseline="-25000" dirty="0" smtClean="0">
                <a:solidFill>
                  <a:srgbClr val="00487E"/>
                </a:solidFill>
                <a:latin typeface="Optima"/>
              </a:rPr>
              <a:t>e</a:t>
            </a:r>
            <a:r>
              <a:rPr lang="en-US" sz="2500" dirty="0" smtClean="0">
                <a:solidFill>
                  <a:srgbClr val="00487E"/>
                </a:solidFill>
                <a:latin typeface="Optima"/>
              </a:rPr>
              <a:t>=10</a:t>
            </a:r>
            <a:r>
              <a:rPr lang="en-US" sz="2500" baseline="30000" dirty="0" smtClean="0">
                <a:solidFill>
                  <a:srgbClr val="00487E"/>
                </a:solidFill>
                <a:latin typeface="Optima"/>
              </a:rPr>
              <a:t>23</a:t>
            </a:r>
            <a:r>
              <a:rPr lang="en-US" sz="2500" dirty="0" smtClean="0">
                <a:solidFill>
                  <a:srgbClr val="00487E"/>
                </a:solidFill>
                <a:latin typeface="Optima"/>
              </a:rPr>
              <a:t> cm</a:t>
            </a:r>
            <a:r>
              <a:rPr lang="en-US" sz="2500" baseline="30000" dirty="0" smtClean="0">
                <a:solidFill>
                  <a:srgbClr val="00487E"/>
                </a:solidFill>
                <a:latin typeface="Optima"/>
              </a:rPr>
              <a:t>-3</a:t>
            </a:r>
            <a:r>
              <a:rPr lang="en-US" sz="2500" dirty="0" smtClean="0">
                <a:solidFill>
                  <a:srgbClr val="00487E"/>
                </a:solidFill>
                <a:latin typeface="Optima"/>
              </a:rPr>
              <a:t>, charge state) for a uniform sample iron plasma, and make x-ray (800 - 1800 </a:t>
            </a:r>
            <a:r>
              <a:rPr lang="en-US" sz="2500" dirty="0" err="1" smtClean="0">
                <a:solidFill>
                  <a:srgbClr val="00487E"/>
                </a:solidFill>
                <a:latin typeface="Optima"/>
              </a:rPr>
              <a:t>eV</a:t>
            </a:r>
            <a:r>
              <a:rPr lang="en-US" sz="2500" dirty="0" smtClean="0">
                <a:solidFill>
                  <a:srgbClr val="00487E"/>
                </a:solidFill>
                <a:latin typeface="Optima"/>
              </a:rPr>
              <a:t>) transmission measurements.</a:t>
            </a:r>
            <a:br>
              <a:rPr lang="en-US" sz="2500" dirty="0" smtClean="0">
                <a:solidFill>
                  <a:srgbClr val="00487E"/>
                </a:solidFill>
                <a:latin typeface="Optima"/>
              </a:rPr>
            </a:br>
            <a:r>
              <a:rPr lang="en-US" sz="2500" b="1" dirty="0">
                <a:solidFill>
                  <a:srgbClr val="00487E"/>
                </a:solidFill>
                <a:latin typeface="Optima"/>
              </a:rPr>
              <a:t/>
            </a:r>
            <a:br>
              <a:rPr lang="en-US" sz="2500" b="1" dirty="0">
                <a:solidFill>
                  <a:srgbClr val="00487E"/>
                </a:solidFill>
                <a:latin typeface="Optima"/>
              </a:rPr>
            </a:br>
            <a:r>
              <a:rPr lang="en-US" sz="2500" b="1" dirty="0" smtClean="0">
                <a:solidFill>
                  <a:srgbClr val="00487E"/>
                </a:solidFill>
                <a:latin typeface="Optima"/>
              </a:rPr>
              <a:t>Bailey et al. (2007, 2009), Mancini et al. (2009)</a:t>
            </a:r>
            <a:endParaRPr lang="en-US" sz="2500" dirty="0" smtClean="0">
              <a:solidFill>
                <a:srgbClr val="00487E"/>
              </a:solidFill>
              <a:latin typeface="Optima"/>
            </a:endParaRPr>
          </a:p>
        </p:txBody>
      </p:sp>
      <p:sp>
        <p:nvSpPr>
          <p:cNvPr id="31" name="Text Box 5"/>
          <p:cNvSpPr txBox="1">
            <a:spLocks noChangeArrowheads="1"/>
          </p:cNvSpPr>
          <p:nvPr/>
        </p:nvSpPr>
        <p:spPr bwMode="auto">
          <a:xfrm>
            <a:off x="19659600" y="10215033"/>
            <a:ext cx="10896607" cy="6556923"/>
          </a:xfrm>
          <a:prstGeom prst="rect">
            <a:avLst/>
          </a:prstGeom>
          <a:solidFill>
            <a:srgbClr val="C00000">
              <a:alpha val="20000"/>
            </a:srgbClr>
          </a:solidFill>
          <a:ln w="50800">
            <a:solidFill>
              <a:srgbClr val="00487E"/>
            </a:solidFill>
            <a:miter lim="800000"/>
            <a:headEnd/>
            <a:tailEnd/>
          </a:ln>
          <a:effectLst>
            <a:outerShdw blurRad="50800" dist="50800" dir="5400000" algn="ctr" rotWithShape="0">
              <a:srgbClr val="000000">
                <a:alpha val="10000"/>
              </a:srgbClr>
            </a:outerShdw>
          </a:effectLst>
        </p:spPr>
        <p:txBody>
          <a:bodyPr wrap="square" lIns="457200" tIns="228600" rIns="457200" bIns="228600">
            <a:prstTxWarp prst="textNoShape">
              <a:avLst/>
            </a:prstTxWarp>
            <a:spAutoFit/>
          </a:bodyPr>
          <a:lstStyle/>
          <a:p>
            <a:pPr algn="ctr" defTabSz="4232275">
              <a:spcBef>
                <a:spcPct val="50000"/>
              </a:spcBef>
              <a:spcAft>
                <a:spcPts val="1200"/>
              </a:spcAft>
            </a:pPr>
            <a:r>
              <a:rPr lang="en-US" sz="4000" b="1" cap="small" dirty="0" smtClean="0">
                <a:solidFill>
                  <a:srgbClr val="00487E"/>
                </a:solidFill>
                <a:latin typeface="Optima"/>
                <a:cs typeface="Optima"/>
              </a:rPr>
              <a:t>Warm Absorber Photoionization</a:t>
            </a:r>
          </a:p>
          <a:p>
            <a:pPr>
              <a:lnSpc>
                <a:spcPct val="110000"/>
              </a:lnSpc>
            </a:pPr>
            <a:r>
              <a:rPr lang="en-US" sz="2500" i="1" dirty="0" smtClean="0">
                <a:solidFill>
                  <a:srgbClr val="00487E"/>
                </a:solidFill>
                <a:latin typeface="Optima"/>
              </a:rPr>
              <a:t>Motivation</a:t>
            </a:r>
            <a:r>
              <a:rPr lang="en-US" sz="2500" dirty="0" smtClean="0">
                <a:solidFill>
                  <a:srgbClr val="00487E"/>
                </a:solidFill>
                <a:latin typeface="Optima"/>
              </a:rPr>
              <a:t>:  </a:t>
            </a:r>
            <a:r>
              <a:rPr lang="en-US" sz="2500" dirty="0">
                <a:solidFill>
                  <a:srgbClr val="00487E"/>
                </a:solidFill>
                <a:latin typeface="Optima"/>
              </a:rPr>
              <a:t>A</a:t>
            </a:r>
            <a:r>
              <a:rPr lang="en-US" sz="2500" dirty="0" smtClean="0">
                <a:solidFill>
                  <a:srgbClr val="00487E"/>
                </a:solidFill>
                <a:latin typeface="Optima"/>
              </a:rPr>
              <a:t>nalysis of x-ray spectra of astrophysical </a:t>
            </a:r>
            <a:r>
              <a:rPr lang="en-US" sz="2500" dirty="0" err="1" smtClean="0">
                <a:solidFill>
                  <a:srgbClr val="00487E"/>
                </a:solidFill>
                <a:latin typeface="Optima"/>
              </a:rPr>
              <a:t>photoionized</a:t>
            </a:r>
            <a:r>
              <a:rPr lang="en-US" sz="2500" dirty="0" smtClean="0">
                <a:solidFill>
                  <a:srgbClr val="00487E"/>
                </a:solidFill>
                <a:latin typeface="Optima"/>
              </a:rPr>
              <a:t> plasmas from spaced-based observatories such as Chandra and XMM-Newton requires use of complex theoretical models.  The accuracy of these models has not been well-explored because of a lack of experimental investigation; </a:t>
            </a:r>
            <a:r>
              <a:rPr lang="en-US" sz="2500" dirty="0">
                <a:solidFill>
                  <a:srgbClr val="00487E"/>
                </a:solidFill>
                <a:latin typeface="Optima"/>
              </a:rPr>
              <a:t>e</a:t>
            </a:r>
            <a:r>
              <a:rPr lang="en-US" sz="2500" dirty="0" smtClean="0">
                <a:solidFill>
                  <a:srgbClr val="00487E"/>
                </a:solidFill>
                <a:latin typeface="Optima"/>
              </a:rPr>
              <a:t>xperiments have been few because of the difficulty of producing terrestrial </a:t>
            </a:r>
            <a:r>
              <a:rPr lang="en-US" sz="2500" dirty="0" err="1" smtClean="0">
                <a:solidFill>
                  <a:srgbClr val="00487E"/>
                </a:solidFill>
                <a:latin typeface="Optima"/>
              </a:rPr>
              <a:t>photoionized</a:t>
            </a:r>
            <a:r>
              <a:rPr lang="en-US" sz="2500" dirty="0" smtClean="0">
                <a:solidFill>
                  <a:srgbClr val="00487E"/>
                </a:solidFill>
                <a:latin typeface="Optima"/>
              </a:rPr>
              <a:t> plasmas.</a:t>
            </a:r>
          </a:p>
          <a:p>
            <a:pPr>
              <a:lnSpc>
                <a:spcPct val="110000"/>
              </a:lnSpc>
            </a:pPr>
            <a:endParaRPr lang="en-US" sz="2000" dirty="0">
              <a:solidFill>
                <a:srgbClr val="00487E"/>
              </a:solidFill>
              <a:latin typeface="Optima"/>
            </a:endParaRPr>
          </a:p>
          <a:p>
            <a:pPr>
              <a:lnSpc>
                <a:spcPct val="110000"/>
              </a:lnSpc>
            </a:pPr>
            <a:r>
              <a:rPr lang="en-US" sz="2500" i="1" dirty="0" smtClean="0">
                <a:solidFill>
                  <a:srgbClr val="00487E"/>
                </a:solidFill>
                <a:latin typeface="Optima"/>
              </a:rPr>
              <a:t>Experiment</a:t>
            </a:r>
            <a:r>
              <a:rPr lang="en-US" sz="2500" dirty="0" smtClean="0">
                <a:solidFill>
                  <a:srgbClr val="00487E"/>
                </a:solidFill>
                <a:latin typeface="Optima"/>
              </a:rPr>
              <a:t>:  </a:t>
            </a:r>
            <a:r>
              <a:rPr lang="en-US" sz="2500" dirty="0">
                <a:solidFill>
                  <a:srgbClr val="00487E"/>
                </a:solidFill>
                <a:latin typeface="Optima"/>
              </a:rPr>
              <a:t>P</a:t>
            </a:r>
            <a:r>
              <a:rPr lang="en-US" sz="2500" dirty="0" smtClean="0">
                <a:solidFill>
                  <a:srgbClr val="00487E"/>
                </a:solidFill>
                <a:latin typeface="Optima"/>
              </a:rPr>
              <a:t>roduce a highly </a:t>
            </a:r>
            <a:r>
              <a:rPr lang="en-US" sz="2500" dirty="0" err="1" smtClean="0">
                <a:solidFill>
                  <a:srgbClr val="00487E"/>
                </a:solidFill>
                <a:latin typeface="Optima"/>
              </a:rPr>
              <a:t>photoionized</a:t>
            </a:r>
            <a:r>
              <a:rPr lang="en-US" sz="2500" dirty="0" smtClean="0">
                <a:solidFill>
                  <a:srgbClr val="00487E"/>
                </a:solidFill>
                <a:latin typeface="Optima"/>
              </a:rPr>
              <a:t> neon plasma (</a:t>
            </a:r>
            <a:r>
              <a:rPr lang="en-US" sz="2500" i="1" dirty="0" smtClean="0">
                <a:solidFill>
                  <a:srgbClr val="00487E"/>
                </a:solidFill>
                <a:latin typeface="Optima"/>
              </a:rPr>
              <a:t>T</a:t>
            </a:r>
            <a:r>
              <a:rPr lang="en-US" sz="2500" baseline="-25000" dirty="0" smtClean="0">
                <a:solidFill>
                  <a:srgbClr val="00487E"/>
                </a:solidFill>
                <a:latin typeface="Optima"/>
              </a:rPr>
              <a:t>e</a:t>
            </a:r>
            <a:r>
              <a:rPr lang="en-US" sz="2500" dirty="0" smtClean="0">
                <a:solidFill>
                  <a:srgbClr val="00487E"/>
                </a:solidFill>
                <a:latin typeface="Optima"/>
              </a:rPr>
              <a:t>~20 - 40 </a:t>
            </a:r>
            <a:r>
              <a:rPr lang="en-US" sz="2500" dirty="0" err="1" smtClean="0">
                <a:solidFill>
                  <a:srgbClr val="00487E"/>
                </a:solidFill>
                <a:latin typeface="Optima"/>
              </a:rPr>
              <a:t>eV</a:t>
            </a:r>
            <a:r>
              <a:rPr lang="en-US" sz="2500" dirty="0" smtClean="0">
                <a:solidFill>
                  <a:srgbClr val="00487E"/>
                </a:solidFill>
                <a:latin typeface="Optima"/>
              </a:rPr>
              <a:t>) with a simple geometry, known ion number density (~10</a:t>
            </a:r>
            <a:r>
              <a:rPr lang="en-US" sz="2500" baseline="30000" dirty="0" smtClean="0">
                <a:solidFill>
                  <a:srgbClr val="00487E"/>
                </a:solidFill>
                <a:latin typeface="Optima"/>
              </a:rPr>
              <a:t>18</a:t>
            </a:r>
            <a:r>
              <a:rPr lang="en-US" sz="2500" dirty="0" smtClean="0">
                <a:solidFill>
                  <a:srgbClr val="00487E"/>
                </a:solidFill>
                <a:latin typeface="Optima"/>
              </a:rPr>
              <a:t> cm</a:t>
            </a:r>
            <a:r>
              <a:rPr lang="en-US" sz="2500" baseline="30000" dirty="0" smtClean="0">
                <a:solidFill>
                  <a:srgbClr val="00487E"/>
                </a:solidFill>
                <a:latin typeface="Optima"/>
              </a:rPr>
              <a:t>-3</a:t>
            </a:r>
            <a:r>
              <a:rPr lang="en-US" sz="2500" dirty="0" smtClean="0">
                <a:solidFill>
                  <a:srgbClr val="00487E"/>
                </a:solidFill>
                <a:latin typeface="Optima"/>
              </a:rPr>
              <a:t>) and quantified ionizing x-ray flux, and make x-ray (800 - 1800 </a:t>
            </a:r>
            <a:r>
              <a:rPr lang="en-US" sz="2500" dirty="0" err="1" smtClean="0">
                <a:solidFill>
                  <a:srgbClr val="00487E"/>
                </a:solidFill>
                <a:latin typeface="Optima"/>
              </a:rPr>
              <a:t>eV</a:t>
            </a:r>
            <a:r>
              <a:rPr lang="en-US" sz="2500" dirty="0" smtClean="0">
                <a:solidFill>
                  <a:srgbClr val="00487E"/>
                </a:solidFill>
                <a:latin typeface="Optima"/>
              </a:rPr>
              <a:t>) transmission measurements.</a:t>
            </a:r>
          </a:p>
          <a:p>
            <a:pPr>
              <a:lnSpc>
                <a:spcPct val="110000"/>
              </a:lnSpc>
            </a:pPr>
            <a:endParaRPr lang="en-US" sz="2000" b="1" dirty="0">
              <a:solidFill>
                <a:srgbClr val="00487E"/>
              </a:solidFill>
              <a:latin typeface="Optima"/>
              <a:cs typeface="Optima"/>
            </a:endParaRPr>
          </a:p>
          <a:p>
            <a:pPr>
              <a:lnSpc>
                <a:spcPct val="110000"/>
              </a:lnSpc>
            </a:pPr>
            <a:r>
              <a:rPr lang="en-US" sz="2500" b="1" dirty="0" smtClean="0">
                <a:solidFill>
                  <a:srgbClr val="00487E"/>
                </a:solidFill>
                <a:latin typeface="Optima"/>
                <a:cs typeface="Optima"/>
              </a:rPr>
              <a:t>Mancini et al. (2009), Hall et al. (2009, 2010)</a:t>
            </a:r>
            <a:endParaRPr lang="en-US" sz="2500" b="1" dirty="0">
              <a:solidFill>
                <a:srgbClr val="00487E"/>
              </a:solidFill>
              <a:latin typeface="Optima"/>
              <a:cs typeface="Optima"/>
            </a:endParaRPr>
          </a:p>
        </p:txBody>
      </p:sp>
      <p:sp>
        <p:nvSpPr>
          <p:cNvPr id="32" name="Text Box 5"/>
          <p:cNvSpPr txBox="1">
            <a:spLocks noChangeArrowheads="1"/>
          </p:cNvSpPr>
          <p:nvPr/>
        </p:nvSpPr>
        <p:spPr bwMode="auto">
          <a:xfrm>
            <a:off x="22100629" y="17798656"/>
            <a:ext cx="13789571" cy="4187044"/>
          </a:xfrm>
          <a:prstGeom prst="rect">
            <a:avLst/>
          </a:prstGeom>
          <a:solidFill>
            <a:srgbClr val="C00000">
              <a:alpha val="20000"/>
            </a:srgbClr>
          </a:solidFill>
          <a:ln w="50800">
            <a:solidFill>
              <a:srgbClr val="00487E"/>
            </a:solidFill>
            <a:miter lim="800000"/>
            <a:headEnd/>
            <a:tailEnd/>
          </a:ln>
          <a:effectLst>
            <a:outerShdw blurRad="50800" dist="50800" dir="5400000" algn="ctr" rotWithShape="0">
              <a:srgbClr val="000000">
                <a:alpha val="10000"/>
              </a:srgbClr>
            </a:outerShdw>
          </a:effectLst>
        </p:spPr>
        <p:txBody>
          <a:bodyPr wrap="square" lIns="457200" tIns="228600" rIns="457200" bIns="228600">
            <a:prstTxWarp prst="textNoShape">
              <a:avLst/>
            </a:prstTxWarp>
            <a:spAutoFit/>
          </a:bodyPr>
          <a:lstStyle/>
          <a:p>
            <a:pPr algn="ctr" defTabSz="4232275">
              <a:spcBef>
                <a:spcPct val="50000"/>
              </a:spcBef>
              <a:spcAft>
                <a:spcPts val="1200"/>
              </a:spcAft>
            </a:pPr>
            <a:r>
              <a:rPr lang="en-US" sz="4000" b="1" cap="small" dirty="0" smtClean="0">
                <a:solidFill>
                  <a:srgbClr val="00487E"/>
                </a:solidFill>
                <a:latin typeface="Optima"/>
                <a:cs typeface="Optima"/>
              </a:rPr>
              <a:t>Resonant Auger Destruction</a:t>
            </a:r>
          </a:p>
          <a:p>
            <a:pPr>
              <a:lnSpc>
                <a:spcPct val="110000"/>
              </a:lnSpc>
            </a:pPr>
            <a:r>
              <a:rPr lang="en-US" sz="2500" i="1" dirty="0" smtClean="0">
                <a:solidFill>
                  <a:srgbClr val="00487E"/>
                </a:solidFill>
                <a:latin typeface="Optima"/>
              </a:rPr>
              <a:t>Motivation</a:t>
            </a:r>
            <a:r>
              <a:rPr lang="en-US" sz="2500" dirty="0" smtClean="0">
                <a:solidFill>
                  <a:srgbClr val="00487E"/>
                </a:solidFill>
                <a:latin typeface="Optima"/>
              </a:rPr>
              <a:t>:  Resonant Auger Destruction is a line-destruction mechanism that has been invoked to explain the apparent absence of K</a:t>
            </a:r>
            <a:r>
              <a:rPr lang="el-GR" sz="2500" dirty="0" smtClean="0">
                <a:solidFill>
                  <a:srgbClr val="00487E"/>
                </a:solidFill>
                <a:latin typeface="Optima"/>
              </a:rPr>
              <a:t>α</a:t>
            </a:r>
            <a:r>
              <a:rPr lang="en-US" sz="2500" dirty="0" smtClean="0">
                <a:solidFill>
                  <a:srgbClr val="00487E"/>
                </a:solidFill>
                <a:latin typeface="Optima"/>
              </a:rPr>
              <a:t> emission from L-shell ions in x-ray spectra of accretion-powered black holes.  However, observations of neutron star </a:t>
            </a:r>
            <a:r>
              <a:rPr lang="en-US" sz="2500" dirty="0" err="1" smtClean="0">
                <a:solidFill>
                  <a:srgbClr val="00487E"/>
                </a:solidFill>
                <a:latin typeface="Optima"/>
              </a:rPr>
              <a:t>accretors</a:t>
            </a:r>
            <a:r>
              <a:rPr lang="en-US" sz="2500" dirty="0" smtClean="0">
                <a:solidFill>
                  <a:srgbClr val="00487E"/>
                </a:solidFill>
                <a:latin typeface="Optima"/>
              </a:rPr>
              <a:t> as well as theoretical work dispute aspects of this phenomenon as it is currently described. </a:t>
            </a:r>
          </a:p>
          <a:p>
            <a:pPr>
              <a:lnSpc>
                <a:spcPct val="110000"/>
              </a:lnSpc>
            </a:pPr>
            <a:endParaRPr lang="en-US" sz="2500" dirty="0">
              <a:solidFill>
                <a:srgbClr val="00487E"/>
              </a:solidFill>
              <a:latin typeface="Optima"/>
              <a:cs typeface="Optima"/>
            </a:endParaRPr>
          </a:p>
          <a:p>
            <a:pPr>
              <a:lnSpc>
                <a:spcPct val="110000"/>
              </a:lnSpc>
            </a:pPr>
            <a:r>
              <a:rPr lang="en-US" sz="2500" i="1" dirty="0" smtClean="0">
                <a:solidFill>
                  <a:srgbClr val="00487E"/>
                </a:solidFill>
                <a:latin typeface="Optima"/>
                <a:cs typeface="Optima"/>
              </a:rPr>
              <a:t>Experiment</a:t>
            </a:r>
            <a:r>
              <a:rPr lang="en-US" sz="2500" dirty="0" smtClean="0">
                <a:solidFill>
                  <a:srgbClr val="00487E"/>
                </a:solidFill>
                <a:latin typeface="Optima"/>
                <a:cs typeface="Optima"/>
              </a:rPr>
              <a:t>:  Produce a </a:t>
            </a:r>
            <a:r>
              <a:rPr lang="en-US" sz="2500" dirty="0" err="1" smtClean="0">
                <a:solidFill>
                  <a:srgbClr val="00487E"/>
                </a:solidFill>
                <a:latin typeface="Optima"/>
                <a:cs typeface="Optima"/>
              </a:rPr>
              <a:t>photoionized</a:t>
            </a:r>
            <a:r>
              <a:rPr lang="en-US" sz="2500" dirty="0" smtClean="0">
                <a:solidFill>
                  <a:srgbClr val="00487E"/>
                </a:solidFill>
                <a:latin typeface="Optima"/>
                <a:cs typeface="Optima"/>
              </a:rPr>
              <a:t> silicon plasma (</a:t>
            </a:r>
            <a:r>
              <a:rPr lang="en-US" sz="2500" i="1" dirty="0">
                <a:solidFill>
                  <a:srgbClr val="00487E"/>
                </a:solidFill>
                <a:latin typeface="Optima"/>
              </a:rPr>
              <a:t>T</a:t>
            </a:r>
            <a:r>
              <a:rPr lang="en-US" sz="2500" baseline="-25000" dirty="0">
                <a:solidFill>
                  <a:srgbClr val="00487E"/>
                </a:solidFill>
                <a:latin typeface="Optima"/>
              </a:rPr>
              <a:t>e</a:t>
            </a:r>
            <a:r>
              <a:rPr lang="en-US" sz="2500" dirty="0">
                <a:solidFill>
                  <a:srgbClr val="00487E"/>
                </a:solidFill>
                <a:latin typeface="Optima"/>
              </a:rPr>
              <a:t>~20 - 40 </a:t>
            </a:r>
            <a:r>
              <a:rPr lang="en-US" sz="2500" dirty="0" err="1" smtClean="0">
                <a:solidFill>
                  <a:srgbClr val="00487E"/>
                </a:solidFill>
                <a:latin typeface="Optima"/>
              </a:rPr>
              <a:t>eV</a:t>
            </a:r>
            <a:r>
              <a:rPr lang="en-US" sz="2500" dirty="0">
                <a:solidFill>
                  <a:srgbClr val="00487E"/>
                </a:solidFill>
                <a:latin typeface="Optima"/>
              </a:rPr>
              <a:t>,</a:t>
            </a:r>
            <a:r>
              <a:rPr lang="en-US" sz="2500" dirty="0" smtClean="0">
                <a:solidFill>
                  <a:srgbClr val="00487E"/>
                </a:solidFill>
                <a:latin typeface="Optima"/>
              </a:rPr>
              <a:t> </a:t>
            </a:r>
            <a:r>
              <a:rPr lang="en-US" sz="2500" i="1" dirty="0" smtClean="0">
                <a:solidFill>
                  <a:srgbClr val="00487E"/>
                </a:solidFill>
                <a:latin typeface="Optima"/>
              </a:rPr>
              <a:t>n</a:t>
            </a:r>
            <a:r>
              <a:rPr lang="en-US" sz="2500" baseline="-25000" dirty="0" smtClean="0">
                <a:solidFill>
                  <a:srgbClr val="00487E"/>
                </a:solidFill>
                <a:latin typeface="Optima"/>
              </a:rPr>
              <a:t>i</a:t>
            </a:r>
            <a:r>
              <a:rPr lang="en-US" sz="2500" dirty="0" smtClean="0">
                <a:solidFill>
                  <a:srgbClr val="00487E"/>
                </a:solidFill>
                <a:latin typeface="Optima"/>
              </a:rPr>
              <a:t>~10</a:t>
            </a:r>
            <a:r>
              <a:rPr lang="en-US" sz="2500" baseline="30000" dirty="0" smtClean="0">
                <a:solidFill>
                  <a:srgbClr val="00487E"/>
                </a:solidFill>
                <a:latin typeface="Optima"/>
              </a:rPr>
              <a:t>18</a:t>
            </a:r>
            <a:r>
              <a:rPr lang="en-US" sz="2500" dirty="0" smtClean="0">
                <a:solidFill>
                  <a:srgbClr val="00487E"/>
                </a:solidFill>
                <a:latin typeface="Optima"/>
              </a:rPr>
              <a:t> cm</a:t>
            </a:r>
            <a:r>
              <a:rPr lang="en-US" sz="2500" baseline="30000" dirty="0" smtClean="0">
                <a:solidFill>
                  <a:srgbClr val="00487E"/>
                </a:solidFill>
                <a:latin typeface="Optima"/>
              </a:rPr>
              <a:t>-3</a:t>
            </a:r>
            <a:r>
              <a:rPr lang="en-US" sz="2500" dirty="0" smtClean="0">
                <a:solidFill>
                  <a:srgbClr val="00487E"/>
                </a:solidFill>
                <a:latin typeface="Optima"/>
                <a:cs typeface="Optima"/>
              </a:rPr>
              <a:t>), and measure </a:t>
            </a:r>
            <a:r>
              <a:rPr lang="en-US" sz="2500" dirty="0">
                <a:solidFill>
                  <a:srgbClr val="00487E"/>
                </a:solidFill>
                <a:latin typeface="Optima"/>
              </a:rPr>
              <a:t>K</a:t>
            </a:r>
            <a:r>
              <a:rPr lang="el-GR" sz="2500" dirty="0">
                <a:solidFill>
                  <a:srgbClr val="00487E"/>
                </a:solidFill>
                <a:latin typeface="Optima"/>
              </a:rPr>
              <a:t>α</a:t>
            </a:r>
            <a:r>
              <a:rPr lang="en-US" sz="2500" dirty="0">
                <a:solidFill>
                  <a:srgbClr val="00487E"/>
                </a:solidFill>
                <a:latin typeface="Optima"/>
              </a:rPr>
              <a:t> </a:t>
            </a:r>
            <a:r>
              <a:rPr lang="en-US" sz="2500" dirty="0" smtClean="0">
                <a:solidFill>
                  <a:srgbClr val="00487E"/>
                </a:solidFill>
                <a:latin typeface="Optima"/>
              </a:rPr>
              <a:t>emission and absorption spectra </a:t>
            </a:r>
            <a:r>
              <a:rPr lang="en-US" sz="2500" dirty="0">
                <a:solidFill>
                  <a:srgbClr val="00487E"/>
                </a:solidFill>
                <a:latin typeface="Optima"/>
              </a:rPr>
              <a:t>from L-shell </a:t>
            </a:r>
            <a:r>
              <a:rPr lang="en-US" sz="2500" dirty="0" smtClean="0">
                <a:solidFill>
                  <a:srgbClr val="00487E"/>
                </a:solidFill>
                <a:latin typeface="Optima"/>
              </a:rPr>
              <a:t>ions (6 - 7 </a:t>
            </a:r>
            <a:r>
              <a:rPr lang="en-US" sz="2500" dirty="0" smtClean="0">
                <a:solidFill>
                  <a:srgbClr val="00487E"/>
                </a:solidFill>
                <a:latin typeface="Optima"/>
                <a:cs typeface="Times New Roman"/>
              </a:rPr>
              <a:t>Å</a:t>
            </a:r>
            <a:r>
              <a:rPr lang="en-US" sz="2500" dirty="0" smtClean="0">
                <a:solidFill>
                  <a:srgbClr val="00487E"/>
                </a:solidFill>
                <a:latin typeface="Optima"/>
              </a:rPr>
              <a:t>).</a:t>
            </a:r>
            <a:endParaRPr lang="en-US" sz="2500" dirty="0">
              <a:solidFill>
                <a:srgbClr val="00487E"/>
              </a:solidFill>
              <a:latin typeface="Optima"/>
              <a:cs typeface="Optima"/>
            </a:endParaRPr>
          </a:p>
        </p:txBody>
      </p:sp>
      <p:sp>
        <p:nvSpPr>
          <p:cNvPr id="33" name="Text Box 5"/>
          <p:cNvSpPr txBox="1">
            <a:spLocks noChangeArrowheads="1"/>
          </p:cNvSpPr>
          <p:nvPr/>
        </p:nvSpPr>
        <p:spPr bwMode="auto">
          <a:xfrm>
            <a:off x="21336000" y="23012400"/>
            <a:ext cx="11430000" cy="5710538"/>
          </a:xfrm>
          <a:prstGeom prst="rect">
            <a:avLst/>
          </a:prstGeom>
          <a:solidFill>
            <a:srgbClr val="C00000">
              <a:alpha val="20000"/>
            </a:srgbClr>
          </a:solidFill>
          <a:ln w="50800">
            <a:solidFill>
              <a:srgbClr val="00487E"/>
            </a:solidFill>
            <a:miter lim="800000"/>
            <a:headEnd/>
            <a:tailEnd/>
          </a:ln>
          <a:effectLst>
            <a:outerShdw blurRad="50800" dist="50800" dir="5400000" algn="ctr" rotWithShape="0">
              <a:srgbClr val="000000">
                <a:alpha val="10000"/>
              </a:srgbClr>
            </a:outerShdw>
          </a:effectLst>
        </p:spPr>
        <p:txBody>
          <a:bodyPr wrap="square" lIns="457200" tIns="228600" rIns="457200" bIns="228600">
            <a:prstTxWarp prst="textNoShape">
              <a:avLst/>
            </a:prstTxWarp>
            <a:spAutoFit/>
          </a:bodyPr>
          <a:lstStyle/>
          <a:p>
            <a:pPr algn="ctr" defTabSz="4232275">
              <a:spcBef>
                <a:spcPct val="50000"/>
              </a:spcBef>
              <a:spcAft>
                <a:spcPts val="1200"/>
              </a:spcAft>
            </a:pPr>
            <a:r>
              <a:rPr lang="en-US" sz="4000" b="1" cap="small" dirty="0" smtClean="0">
                <a:solidFill>
                  <a:srgbClr val="00487E"/>
                </a:solidFill>
                <a:latin typeface="Optima"/>
                <a:cs typeface="Optima"/>
              </a:rPr>
              <a:t>White Dwarf Photospheres</a:t>
            </a:r>
          </a:p>
          <a:p>
            <a:pPr>
              <a:lnSpc>
                <a:spcPct val="110000"/>
              </a:lnSpc>
            </a:pPr>
            <a:r>
              <a:rPr lang="en-US" sz="2500" i="1" dirty="0" smtClean="0">
                <a:solidFill>
                  <a:srgbClr val="00487E"/>
                </a:solidFill>
                <a:latin typeface="Optima"/>
              </a:rPr>
              <a:t>Motivation</a:t>
            </a:r>
            <a:r>
              <a:rPr lang="en-US" sz="2500" dirty="0" smtClean="0">
                <a:solidFill>
                  <a:srgbClr val="00487E"/>
                </a:solidFill>
                <a:latin typeface="Optima"/>
              </a:rPr>
              <a:t>:  White dwarf (WD) atmosphere modeling continues to mature (e.g., Tremblay &amp; Bergeron 2009) while relevant laboratory benchmark experiments stagnated decades ago (Wiese et al. 1972).  New experiments are needed to address discrepancies between theory and observation (e.g., Koester et al. 2009) and to test the latest theoretical work.</a:t>
            </a:r>
          </a:p>
          <a:p>
            <a:pPr>
              <a:lnSpc>
                <a:spcPct val="110000"/>
              </a:lnSpc>
            </a:pPr>
            <a:endParaRPr lang="en-US" sz="2000" dirty="0">
              <a:solidFill>
                <a:srgbClr val="00487E"/>
              </a:solidFill>
              <a:latin typeface="Optima"/>
            </a:endParaRPr>
          </a:p>
          <a:p>
            <a:pPr>
              <a:lnSpc>
                <a:spcPct val="110000"/>
              </a:lnSpc>
            </a:pPr>
            <a:r>
              <a:rPr lang="en-US" sz="2500" i="1" dirty="0" smtClean="0">
                <a:solidFill>
                  <a:srgbClr val="00487E"/>
                </a:solidFill>
                <a:latin typeface="Optima"/>
              </a:rPr>
              <a:t>Experiment</a:t>
            </a:r>
            <a:r>
              <a:rPr lang="en-US" sz="2500" dirty="0" smtClean="0">
                <a:solidFill>
                  <a:srgbClr val="00487E"/>
                </a:solidFill>
                <a:latin typeface="Optima"/>
              </a:rPr>
              <a:t>:  Use large x-ray flux to uniformly heat a macroscopic (~38 cm</a:t>
            </a:r>
            <a:r>
              <a:rPr lang="en-US" sz="2500" baseline="30000" dirty="0" smtClean="0">
                <a:solidFill>
                  <a:srgbClr val="00487E"/>
                </a:solidFill>
                <a:latin typeface="Optima"/>
              </a:rPr>
              <a:t>-3</a:t>
            </a:r>
            <a:r>
              <a:rPr lang="en-US" sz="2500" dirty="0" smtClean="0">
                <a:solidFill>
                  <a:srgbClr val="00487E"/>
                </a:solidFill>
                <a:latin typeface="Optima"/>
              </a:rPr>
              <a:t>) hydrogen plasma to WD </a:t>
            </a:r>
            <a:r>
              <a:rPr lang="en-US" sz="2500" dirty="0" err="1" smtClean="0">
                <a:solidFill>
                  <a:srgbClr val="00487E"/>
                </a:solidFill>
                <a:latin typeface="Optima"/>
              </a:rPr>
              <a:t>photospheric</a:t>
            </a:r>
            <a:r>
              <a:rPr lang="en-US" sz="2500" dirty="0" smtClean="0">
                <a:solidFill>
                  <a:srgbClr val="00487E"/>
                </a:solidFill>
                <a:latin typeface="Optima"/>
              </a:rPr>
              <a:t> conditions (1 - 2 </a:t>
            </a:r>
            <a:r>
              <a:rPr lang="en-US" sz="2500" dirty="0" err="1" smtClean="0">
                <a:solidFill>
                  <a:srgbClr val="00487E"/>
                </a:solidFill>
                <a:latin typeface="Optima"/>
              </a:rPr>
              <a:t>eV</a:t>
            </a:r>
            <a:r>
              <a:rPr lang="en-US" sz="2500" dirty="0" smtClean="0">
                <a:solidFill>
                  <a:srgbClr val="00487E"/>
                </a:solidFill>
                <a:latin typeface="Optima"/>
              </a:rPr>
              <a:t>, </a:t>
            </a:r>
            <a:r>
              <a:rPr lang="en-US" sz="2500" i="1" dirty="0" smtClean="0">
                <a:solidFill>
                  <a:srgbClr val="00487E"/>
                </a:solidFill>
                <a:latin typeface="Optima"/>
              </a:rPr>
              <a:t>n</a:t>
            </a:r>
            <a:r>
              <a:rPr lang="en-US" sz="2500" baseline="-25000" dirty="0" smtClean="0">
                <a:solidFill>
                  <a:srgbClr val="00487E"/>
                </a:solidFill>
                <a:latin typeface="Optima"/>
              </a:rPr>
              <a:t>e</a:t>
            </a:r>
            <a:r>
              <a:rPr lang="en-US" sz="2500" dirty="0" smtClean="0">
                <a:solidFill>
                  <a:srgbClr val="00487E"/>
                </a:solidFill>
                <a:latin typeface="Optima"/>
              </a:rPr>
              <a:t>~</a:t>
            </a:r>
            <a:r>
              <a:rPr lang="en-US" sz="2500" dirty="0" smtClean="0">
                <a:solidFill>
                  <a:srgbClr val="00487E"/>
                </a:solidFill>
                <a:latin typeface="Optima"/>
              </a:rPr>
              <a:t>10</a:t>
            </a:r>
            <a:r>
              <a:rPr lang="en-US" sz="2500" baseline="30000" dirty="0" smtClean="0">
                <a:solidFill>
                  <a:srgbClr val="00487E"/>
                </a:solidFill>
                <a:latin typeface="Optima"/>
              </a:rPr>
              <a:t>17</a:t>
            </a:r>
            <a:r>
              <a:rPr lang="en-US" sz="2500" dirty="0" smtClean="0">
                <a:solidFill>
                  <a:srgbClr val="00487E"/>
                </a:solidFill>
                <a:latin typeface="Optima"/>
              </a:rPr>
              <a:t> </a:t>
            </a:r>
            <a:r>
              <a:rPr lang="en-US" sz="2500" dirty="0" smtClean="0">
                <a:solidFill>
                  <a:srgbClr val="00487E"/>
                </a:solidFill>
                <a:latin typeface="Optima"/>
              </a:rPr>
              <a:t>cm</a:t>
            </a:r>
            <a:r>
              <a:rPr lang="en-US" sz="2500" baseline="30000" dirty="0" smtClean="0">
                <a:solidFill>
                  <a:srgbClr val="00487E"/>
                </a:solidFill>
                <a:latin typeface="Optima"/>
              </a:rPr>
              <a:t>-3</a:t>
            </a:r>
            <a:r>
              <a:rPr lang="en-US" sz="2500" dirty="0" smtClean="0">
                <a:solidFill>
                  <a:srgbClr val="00487E"/>
                </a:solidFill>
                <a:latin typeface="Optima"/>
              </a:rPr>
              <a:t>), and measure optical time-resolved emission/absorption/transmission spectra.</a:t>
            </a:r>
          </a:p>
          <a:p>
            <a:pPr>
              <a:lnSpc>
                <a:spcPct val="110000"/>
              </a:lnSpc>
            </a:pPr>
            <a:endParaRPr lang="en-US" sz="2000" b="1" dirty="0">
              <a:solidFill>
                <a:srgbClr val="00487E"/>
              </a:solidFill>
              <a:latin typeface="Optima"/>
              <a:cs typeface="Optima"/>
            </a:endParaRPr>
          </a:p>
          <a:p>
            <a:pPr>
              <a:lnSpc>
                <a:spcPct val="110000"/>
              </a:lnSpc>
            </a:pPr>
            <a:r>
              <a:rPr lang="en-US" sz="2500" b="1" dirty="0" smtClean="0">
                <a:solidFill>
                  <a:srgbClr val="00487E"/>
                </a:solidFill>
                <a:latin typeface="Optima"/>
                <a:cs typeface="Optima"/>
              </a:rPr>
              <a:t>Falcon et al. (2010, poster</a:t>
            </a:r>
            <a:r>
              <a:rPr lang="en-US" sz="2500" b="1" dirty="0">
                <a:solidFill>
                  <a:srgbClr val="00487E"/>
                </a:solidFill>
                <a:latin typeface="Optima"/>
                <a:cs typeface="Optima"/>
              </a:rPr>
              <a:t> </a:t>
            </a:r>
            <a:r>
              <a:rPr lang="en-US" sz="2500" b="1" dirty="0" smtClean="0">
                <a:solidFill>
                  <a:srgbClr val="00487E"/>
                </a:solidFill>
                <a:latin typeface="Optima"/>
                <a:cs typeface="Optima"/>
              </a:rPr>
              <a:t>at this meeting)</a:t>
            </a:r>
            <a:endParaRPr lang="en-US" sz="2500" b="1" dirty="0">
              <a:solidFill>
                <a:srgbClr val="00487E"/>
              </a:solidFill>
              <a:latin typeface="Optima"/>
              <a:cs typeface="Optima"/>
            </a:endParaRPr>
          </a:p>
        </p:txBody>
      </p:sp>
      <p:sp>
        <p:nvSpPr>
          <p:cNvPr id="34" name="Text Box 5"/>
          <p:cNvSpPr txBox="1">
            <a:spLocks noChangeArrowheads="1"/>
          </p:cNvSpPr>
          <p:nvPr/>
        </p:nvSpPr>
        <p:spPr bwMode="auto">
          <a:xfrm>
            <a:off x="7696200" y="17534468"/>
            <a:ext cx="11281264" cy="3340658"/>
          </a:xfrm>
          <a:prstGeom prst="rect">
            <a:avLst/>
          </a:prstGeom>
          <a:solidFill>
            <a:srgbClr val="C00000">
              <a:alpha val="20000"/>
            </a:srgbClr>
          </a:solidFill>
          <a:ln w="50800">
            <a:solidFill>
              <a:srgbClr val="00487E"/>
            </a:solidFill>
            <a:miter lim="800000"/>
            <a:headEnd/>
            <a:tailEnd/>
          </a:ln>
          <a:effectLst>
            <a:outerShdw blurRad="50800" dist="50800" dir="5400000" algn="ctr" rotWithShape="0">
              <a:srgbClr val="000000">
                <a:alpha val="10000"/>
              </a:srgbClr>
            </a:outerShdw>
          </a:effectLst>
        </p:spPr>
        <p:txBody>
          <a:bodyPr wrap="square" lIns="457200" tIns="228600" rIns="457200" bIns="228600">
            <a:prstTxWarp prst="textNoShape">
              <a:avLst/>
            </a:prstTxWarp>
            <a:spAutoFit/>
          </a:bodyPr>
          <a:lstStyle/>
          <a:p>
            <a:pPr algn="ctr" defTabSz="4232275">
              <a:spcBef>
                <a:spcPct val="50000"/>
              </a:spcBef>
              <a:spcAft>
                <a:spcPts val="1200"/>
              </a:spcAft>
            </a:pPr>
            <a:r>
              <a:rPr lang="en-US" sz="4000" b="1" cap="small" dirty="0" smtClean="0">
                <a:solidFill>
                  <a:srgbClr val="00487E"/>
                </a:solidFill>
                <a:latin typeface="Optima"/>
                <a:cs typeface="Optima"/>
              </a:rPr>
              <a:t>The </a:t>
            </a:r>
            <a:r>
              <a:rPr lang="en-US" sz="4000" b="1" i="1" cap="small" dirty="0" smtClean="0">
                <a:solidFill>
                  <a:srgbClr val="00487E"/>
                </a:solidFill>
                <a:latin typeface="Optima"/>
                <a:cs typeface="Optima"/>
              </a:rPr>
              <a:t>Z</a:t>
            </a:r>
            <a:r>
              <a:rPr lang="en-US" sz="4000" b="1" cap="small" dirty="0" smtClean="0">
                <a:solidFill>
                  <a:srgbClr val="00487E"/>
                </a:solidFill>
                <a:latin typeface="Optima"/>
                <a:cs typeface="Optima"/>
              </a:rPr>
              <a:t> Facility</a:t>
            </a:r>
          </a:p>
          <a:p>
            <a:pPr>
              <a:lnSpc>
                <a:spcPct val="110000"/>
              </a:lnSpc>
            </a:pPr>
            <a:r>
              <a:rPr lang="en-US" sz="2500" i="1" dirty="0" smtClean="0">
                <a:solidFill>
                  <a:srgbClr val="00487E"/>
                </a:solidFill>
                <a:latin typeface="Optima"/>
              </a:rPr>
              <a:t>Z</a:t>
            </a:r>
            <a:r>
              <a:rPr lang="en-US" sz="2500" dirty="0" smtClean="0">
                <a:solidFill>
                  <a:srgbClr val="00487E"/>
                </a:solidFill>
                <a:latin typeface="Optima"/>
              </a:rPr>
              <a:t> is a pulsed power accelerator capable of delivering 26 MA currents to a target load (see </a:t>
            </a:r>
            <a:r>
              <a:rPr lang="en-US" sz="2500" dirty="0" err="1" smtClean="0">
                <a:solidFill>
                  <a:srgbClr val="00487E"/>
                </a:solidFill>
                <a:latin typeface="Optima"/>
              </a:rPr>
              <a:t>Matzen</a:t>
            </a:r>
            <a:r>
              <a:rPr lang="en-US" sz="2500" dirty="0" smtClean="0">
                <a:solidFill>
                  <a:srgbClr val="00487E"/>
                </a:solidFill>
                <a:latin typeface="Optima"/>
              </a:rPr>
              <a:t> et al. 2005).  ZAPP uses the </a:t>
            </a:r>
            <a:r>
              <a:rPr lang="en-US" sz="2500" i="1" dirty="0" smtClean="0">
                <a:solidFill>
                  <a:srgbClr val="00487E"/>
                </a:solidFill>
                <a:latin typeface="Optima"/>
              </a:rPr>
              <a:t>z</a:t>
            </a:r>
            <a:r>
              <a:rPr lang="en-US" sz="2500" dirty="0" smtClean="0">
                <a:solidFill>
                  <a:srgbClr val="00487E"/>
                </a:solidFill>
                <a:latin typeface="Optima"/>
              </a:rPr>
              <a:t>-pinch dynamic hohlraum configuration (Sanford et al. 2002) where the Lorentz force from the high current implodes a plasma created from a cylindrical wire array, producing ~2 MJ of x-rays.</a:t>
            </a:r>
            <a:endParaRPr lang="en-US" sz="2500" b="1" dirty="0">
              <a:solidFill>
                <a:srgbClr val="00487E"/>
              </a:solidFill>
              <a:latin typeface="Optima"/>
              <a:cs typeface="Optima"/>
            </a:endParaRPr>
          </a:p>
        </p:txBody>
      </p:sp>
      <p:pic>
        <p:nvPicPr>
          <p:cNvPr id="1053" name="Picture 29" descr="http://www.sandia.gov/news-center/news-releases/2003/images/jpg/zmachine.jpg"/>
          <p:cNvPicPr>
            <a:picLocks noChangeAspect="1" noChangeArrowheads="1"/>
          </p:cNvPicPr>
          <p:nvPr/>
        </p:nvPicPr>
        <p:blipFill>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3400" y="18273881"/>
            <a:ext cx="7388352" cy="5182964"/>
          </a:xfrm>
          <a:prstGeom prst="rect">
            <a:avLst/>
          </a:prstGeom>
          <a:noFill/>
          <a:ln w="50800">
            <a:solidFill>
              <a:srgbClr val="00487E"/>
            </a:solidFill>
          </a:ln>
          <a:effectLst>
            <a:outerShdw blurRad="50800" dist="50800" dir="5400000" algn="ctr" rotWithShape="0">
              <a:srgbClr val="000000">
                <a:alpha val="10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6" name="Text Box 5"/>
          <p:cNvSpPr txBox="1">
            <a:spLocks noChangeArrowheads="1"/>
          </p:cNvSpPr>
          <p:nvPr/>
        </p:nvSpPr>
        <p:spPr bwMode="auto">
          <a:xfrm>
            <a:off x="12115801" y="30403800"/>
            <a:ext cx="7694527" cy="1508105"/>
          </a:xfrm>
          <a:prstGeom prst="rect">
            <a:avLst/>
          </a:prstGeom>
          <a:noFill/>
          <a:ln w="9525">
            <a:noFill/>
            <a:miter lim="800000"/>
            <a:headEnd/>
            <a:tailEnd/>
          </a:ln>
          <a:effectLst>
            <a:outerShdw blurRad="50800" dist="50800" dir="5400000" algn="ctr" rotWithShape="0">
              <a:srgbClr val="000000">
                <a:alpha val="10000"/>
              </a:srgbClr>
            </a:outerShdw>
          </a:effectLst>
        </p:spPr>
        <p:txBody>
          <a:bodyPr wrap="square" lIns="274320" tIns="228600" rIns="274320" bIns="228600">
            <a:prstTxWarp prst="textNoShape">
              <a:avLst/>
            </a:prstTxWarp>
            <a:spAutoFit/>
          </a:bodyPr>
          <a:lstStyle/>
          <a:p>
            <a:r>
              <a:rPr lang="en-US" sz="2200" dirty="0" smtClean="0">
                <a:solidFill>
                  <a:srgbClr val="00487E"/>
                </a:solidFill>
                <a:latin typeface="Optima"/>
              </a:rPr>
              <a:t>Opacity Project (Seaton et al. 1994) </a:t>
            </a:r>
            <a:r>
              <a:rPr lang="en-US" sz="2200" dirty="0" err="1" smtClean="0">
                <a:solidFill>
                  <a:srgbClr val="00487E"/>
                </a:solidFill>
                <a:latin typeface="Optima"/>
              </a:rPr>
              <a:t>Rosseland</a:t>
            </a:r>
            <a:r>
              <a:rPr lang="en-US" sz="2200" dirty="0" smtClean="0">
                <a:solidFill>
                  <a:srgbClr val="00487E"/>
                </a:solidFill>
                <a:latin typeface="Optima"/>
              </a:rPr>
              <a:t> mean is ~1.5x lower than OPAS (</a:t>
            </a:r>
            <a:r>
              <a:rPr lang="en-US" sz="2200" dirty="0" err="1" smtClean="0">
                <a:solidFill>
                  <a:srgbClr val="00487E"/>
                </a:solidFill>
                <a:latin typeface="Optima"/>
              </a:rPr>
              <a:t>Renaudin</a:t>
            </a:r>
            <a:r>
              <a:rPr lang="en-US" sz="2200" dirty="0" smtClean="0">
                <a:solidFill>
                  <a:srgbClr val="00487E"/>
                </a:solidFill>
                <a:latin typeface="Optima"/>
              </a:rPr>
              <a:t> et al. 2007) at </a:t>
            </a:r>
            <a:r>
              <a:rPr lang="en-US" sz="2200" i="1" dirty="0" smtClean="0">
                <a:solidFill>
                  <a:srgbClr val="00487E"/>
                </a:solidFill>
                <a:latin typeface="Optima"/>
              </a:rPr>
              <a:t>Z</a:t>
            </a:r>
            <a:r>
              <a:rPr lang="en-US" sz="2200" dirty="0" smtClean="0">
                <a:solidFill>
                  <a:srgbClr val="00487E"/>
                </a:solidFill>
                <a:latin typeface="Optima"/>
              </a:rPr>
              <a:t> conditions </a:t>
            </a:r>
            <a:r>
              <a:rPr lang="en-US" sz="2200" i="1" dirty="0" smtClean="0">
                <a:solidFill>
                  <a:srgbClr val="00487E"/>
                </a:solidFill>
                <a:latin typeface="Optima"/>
              </a:rPr>
              <a:t>(T</a:t>
            </a:r>
            <a:r>
              <a:rPr lang="en-US" sz="2200" baseline="-25000" dirty="0" smtClean="0">
                <a:solidFill>
                  <a:srgbClr val="00487E"/>
                </a:solidFill>
                <a:latin typeface="Optima"/>
              </a:rPr>
              <a:t>e</a:t>
            </a:r>
            <a:r>
              <a:rPr lang="en-US" sz="2200" dirty="0" smtClean="0">
                <a:solidFill>
                  <a:srgbClr val="00487E"/>
                </a:solidFill>
                <a:latin typeface="Optima"/>
              </a:rPr>
              <a:t>~155 </a:t>
            </a:r>
            <a:r>
              <a:rPr lang="en-US" sz="2200" dirty="0" err="1" smtClean="0">
                <a:solidFill>
                  <a:srgbClr val="00487E"/>
                </a:solidFill>
                <a:latin typeface="Optima"/>
              </a:rPr>
              <a:t>eV</a:t>
            </a:r>
            <a:r>
              <a:rPr lang="en-US" sz="2200" dirty="0" smtClean="0">
                <a:solidFill>
                  <a:srgbClr val="00487E"/>
                </a:solidFill>
                <a:latin typeface="Optima"/>
              </a:rPr>
              <a:t>, </a:t>
            </a:r>
            <a:r>
              <a:rPr lang="en-US" sz="2400" i="1" dirty="0" smtClean="0">
                <a:solidFill>
                  <a:srgbClr val="00487E"/>
                </a:solidFill>
                <a:latin typeface="Optima"/>
              </a:rPr>
              <a:t>n</a:t>
            </a:r>
            <a:r>
              <a:rPr lang="en-US" sz="2400" baseline="-25000" dirty="0" smtClean="0">
                <a:solidFill>
                  <a:srgbClr val="00487E"/>
                </a:solidFill>
                <a:latin typeface="Optima"/>
              </a:rPr>
              <a:t>e</a:t>
            </a:r>
            <a:r>
              <a:rPr lang="en-US" sz="2400" dirty="0">
                <a:solidFill>
                  <a:srgbClr val="00487E"/>
                </a:solidFill>
                <a:latin typeface="Optima"/>
              </a:rPr>
              <a:t>~</a:t>
            </a:r>
            <a:r>
              <a:rPr lang="en-US" sz="2400" dirty="0" smtClean="0">
                <a:solidFill>
                  <a:srgbClr val="00487E"/>
                </a:solidFill>
                <a:latin typeface="Optima"/>
              </a:rPr>
              <a:t>7 x 10</a:t>
            </a:r>
            <a:r>
              <a:rPr lang="en-US" sz="2400" baseline="30000" dirty="0" smtClean="0">
                <a:solidFill>
                  <a:srgbClr val="00487E"/>
                </a:solidFill>
                <a:latin typeface="Optima"/>
              </a:rPr>
              <a:t>21</a:t>
            </a:r>
            <a:r>
              <a:rPr lang="en-US" sz="2400" dirty="0" smtClean="0">
                <a:solidFill>
                  <a:srgbClr val="00487E"/>
                </a:solidFill>
                <a:latin typeface="Optima"/>
              </a:rPr>
              <a:t> </a:t>
            </a:r>
            <a:r>
              <a:rPr lang="en-US" sz="2400" dirty="0">
                <a:solidFill>
                  <a:srgbClr val="00487E"/>
                </a:solidFill>
                <a:latin typeface="Optima"/>
              </a:rPr>
              <a:t>cm</a:t>
            </a:r>
            <a:r>
              <a:rPr lang="en-US" sz="2400" baseline="30000" dirty="0">
                <a:solidFill>
                  <a:srgbClr val="00487E"/>
                </a:solidFill>
                <a:latin typeface="Optima"/>
              </a:rPr>
              <a:t>-3</a:t>
            </a:r>
            <a:r>
              <a:rPr lang="en-US" sz="2200" i="1" dirty="0" smtClean="0">
                <a:solidFill>
                  <a:srgbClr val="00487E"/>
                </a:solidFill>
                <a:latin typeface="Optima"/>
              </a:rPr>
              <a:t>).</a:t>
            </a:r>
            <a:endParaRPr lang="en-US" sz="2200" b="1" i="1" dirty="0">
              <a:solidFill>
                <a:srgbClr val="00487E"/>
              </a:solidFill>
              <a:latin typeface="Optima"/>
              <a:cs typeface="Optima"/>
            </a:endParaRPr>
          </a:p>
        </p:txBody>
      </p:sp>
      <p:sp>
        <p:nvSpPr>
          <p:cNvPr id="37" name="Rectangle 14"/>
          <p:cNvSpPr>
            <a:spLocks noChangeArrowheads="1"/>
          </p:cNvSpPr>
          <p:nvPr/>
        </p:nvSpPr>
        <p:spPr bwMode="auto">
          <a:xfrm>
            <a:off x="24079200" y="29571968"/>
            <a:ext cx="4116204" cy="1136632"/>
          </a:xfrm>
          <a:prstGeom prst="rect">
            <a:avLst/>
          </a:prstGeom>
          <a:noFill/>
          <a:ln w="9525">
            <a:noFill/>
            <a:miter lim="800000"/>
            <a:headEnd/>
            <a:tailEnd/>
          </a:ln>
          <a:effectLst/>
        </p:spPr>
        <p:txBody>
          <a:bodyPr lIns="423230" tIns="211615" rIns="423230" bIns="211615" numCol="1">
            <a:prstTxWarp prst="textNoShape">
              <a:avLst/>
            </a:prstTxWarp>
          </a:bodyPr>
          <a:lstStyle/>
          <a:p>
            <a:pPr defTabSz="4232275">
              <a:spcBef>
                <a:spcPct val="50000"/>
              </a:spcBef>
            </a:pPr>
            <a:r>
              <a:rPr lang="en-US" sz="4000" b="1" cap="small" dirty="0" smtClean="0">
                <a:solidFill>
                  <a:srgbClr val="00487E"/>
                </a:solidFill>
                <a:latin typeface="Optima"/>
                <a:cs typeface="Optima"/>
              </a:rPr>
              <a:t>References</a:t>
            </a:r>
          </a:p>
        </p:txBody>
      </p:sp>
      <p:pic>
        <p:nvPicPr>
          <p:cNvPr id="1056" name="Picture 32"/>
          <p:cNvPicPr>
            <a:picLocks noChangeAspect="1" noChangeArrowheads="1"/>
          </p:cNvPicPr>
          <p:nvPr/>
        </p:nvPicPr>
        <p:blipFill rotWithShape="1">
          <a:blip r:embed="rId1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6115" t="29115" r="11613" b="30365"/>
          <a:stretch/>
        </p:blipFill>
        <p:spPr bwMode="auto">
          <a:xfrm>
            <a:off x="30286116" y="10849621"/>
            <a:ext cx="9490284" cy="4888676"/>
          </a:xfrm>
          <a:prstGeom prst="rect">
            <a:avLst/>
          </a:prstGeom>
          <a:noFill/>
          <a:ln w="50800">
            <a:solidFill>
              <a:srgbClr val="00487E"/>
            </a:solidFill>
            <a:miter lim="800000"/>
            <a:headEnd/>
            <a:tailEnd/>
          </a:ln>
          <a:effectLst>
            <a:outerShdw blurRad="50800" dist="50800" dir="5400000" algn="ctr" rotWithShape="0">
              <a:srgbClr val="000000">
                <a:alpha val="10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Lst>
        </p:spPr>
      </p:pic>
      <p:sp>
        <p:nvSpPr>
          <p:cNvPr id="44" name="Text Box 5"/>
          <p:cNvSpPr txBox="1">
            <a:spLocks noChangeArrowheads="1"/>
          </p:cNvSpPr>
          <p:nvPr/>
        </p:nvSpPr>
        <p:spPr bwMode="auto">
          <a:xfrm>
            <a:off x="30823746" y="15769396"/>
            <a:ext cx="8495455" cy="1138773"/>
          </a:xfrm>
          <a:prstGeom prst="rect">
            <a:avLst/>
          </a:prstGeom>
          <a:noFill/>
          <a:ln w="9525">
            <a:noFill/>
            <a:miter lim="800000"/>
            <a:headEnd/>
            <a:tailEnd/>
          </a:ln>
          <a:effectLst>
            <a:outerShdw blurRad="50800" dist="50800" dir="5400000" algn="ctr" rotWithShape="0">
              <a:srgbClr val="000000">
                <a:alpha val="10000"/>
              </a:srgbClr>
            </a:outerShdw>
          </a:effectLst>
        </p:spPr>
        <p:txBody>
          <a:bodyPr wrap="square" lIns="274320" tIns="228600" rIns="274320" bIns="228600">
            <a:prstTxWarp prst="textNoShape">
              <a:avLst/>
            </a:prstTxWarp>
            <a:spAutoFit/>
          </a:bodyPr>
          <a:lstStyle/>
          <a:p>
            <a:r>
              <a:rPr lang="en-US" sz="2200" dirty="0" smtClean="0">
                <a:solidFill>
                  <a:srgbClr val="00487E"/>
                </a:solidFill>
                <a:latin typeface="Optima"/>
              </a:rPr>
              <a:t>Transmission spectrum of </a:t>
            </a:r>
            <a:r>
              <a:rPr lang="en-US" sz="2200" dirty="0" err="1" smtClean="0">
                <a:solidFill>
                  <a:srgbClr val="00487E"/>
                </a:solidFill>
                <a:latin typeface="Optima"/>
              </a:rPr>
              <a:t>photoionized</a:t>
            </a:r>
            <a:r>
              <a:rPr lang="en-US" sz="2200" dirty="0" smtClean="0">
                <a:solidFill>
                  <a:srgbClr val="00487E"/>
                </a:solidFill>
                <a:latin typeface="Optima"/>
              </a:rPr>
              <a:t> neon plasma with the H, He resonance transitions and the Li-like satellites identified.</a:t>
            </a:r>
            <a:endParaRPr lang="en-US" sz="2200" b="1" dirty="0">
              <a:solidFill>
                <a:srgbClr val="00487E"/>
              </a:solidFill>
              <a:latin typeface="Optima"/>
              <a:cs typeface="Optima"/>
            </a:endParaRPr>
          </a:p>
        </p:txBody>
      </p:sp>
      <p:sp>
        <p:nvSpPr>
          <p:cNvPr id="45" name="Text Box 5"/>
          <p:cNvSpPr txBox="1">
            <a:spLocks noChangeArrowheads="1"/>
          </p:cNvSpPr>
          <p:nvPr/>
        </p:nvSpPr>
        <p:spPr bwMode="auto">
          <a:xfrm>
            <a:off x="32782609" y="29108400"/>
            <a:ext cx="6668797" cy="1138773"/>
          </a:xfrm>
          <a:prstGeom prst="rect">
            <a:avLst/>
          </a:prstGeom>
          <a:noFill/>
          <a:ln w="9525">
            <a:noFill/>
            <a:miter lim="800000"/>
            <a:headEnd/>
            <a:tailEnd/>
          </a:ln>
          <a:effectLst>
            <a:outerShdw blurRad="50800" dist="50800" dir="5400000" algn="ctr" rotWithShape="0">
              <a:srgbClr val="000000">
                <a:alpha val="10000"/>
              </a:srgbClr>
            </a:outerShdw>
          </a:effectLst>
        </p:spPr>
        <p:txBody>
          <a:bodyPr wrap="square" lIns="274320" tIns="228600" rIns="274320" bIns="228600">
            <a:prstTxWarp prst="textNoShape">
              <a:avLst/>
            </a:prstTxWarp>
            <a:spAutoFit/>
          </a:bodyPr>
          <a:lstStyle/>
          <a:p>
            <a:r>
              <a:rPr lang="en-US" sz="2200" dirty="0" smtClean="0">
                <a:solidFill>
                  <a:srgbClr val="00487E"/>
                </a:solidFill>
                <a:latin typeface="Optima"/>
              </a:rPr>
              <a:t>Streaked absorption spectrum of hydrogen </a:t>
            </a:r>
            <a:r>
              <a:rPr lang="en-US" sz="2200" dirty="0" smtClean="0">
                <a:solidFill>
                  <a:srgbClr val="00487E"/>
                </a:solidFill>
                <a:latin typeface="Optima"/>
              </a:rPr>
              <a:t>plasma produced at </a:t>
            </a:r>
            <a:r>
              <a:rPr lang="en-US" sz="2200" i="1" dirty="0" smtClean="0">
                <a:solidFill>
                  <a:srgbClr val="00487E"/>
                </a:solidFill>
                <a:latin typeface="Optima"/>
              </a:rPr>
              <a:t>Z</a:t>
            </a:r>
            <a:r>
              <a:rPr lang="en-US" sz="2200" dirty="0" smtClean="0">
                <a:solidFill>
                  <a:srgbClr val="00487E"/>
                </a:solidFill>
                <a:latin typeface="Optima"/>
              </a:rPr>
              <a:t> </a:t>
            </a:r>
            <a:r>
              <a:rPr lang="en-US" sz="2200" dirty="0" smtClean="0">
                <a:solidFill>
                  <a:srgbClr val="00487E"/>
                </a:solidFill>
                <a:latin typeface="Optima"/>
              </a:rPr>
              <a:t>showing </a:t>
            </a:r>
            <a:r>
              <a:rPr lang="en-US" sz="2200" dirty="0" err="1" smtClean="0">
                <a:solidFill>
                  <a:srgbClr val="00487E"/>
                </a:solidFill>
                <a:latin typeface="Optima"/>
              </a:rPr>
              <a:t>Balmer</a:t>
            </a:r>
            <a:r>
              <a:rPr lang="en-US" sz="2200" dirty="0" smtClean="0">
                <a:solidFill>
                  <a:srgbClr val="00487E"/>
                </a:solidFill>
                <a:latin typeface="Optima"/>
              </a:rPr>
              <a:t> lines.</a:t>
            </a:r>
            <a:endParaRPr lang="en-US" sz="2200" b="1" dirty="0">
              <a:solidFill>
                <a:srgbClr val="00487E"/>
              </a:solidFill>
              <a:latin typeface="Optima"/>
              <a:cs typeface="Optima"/>
            </a:endParaRPr>
          </a:p>
        </p:txBody>
      </p:sp>
      <p:grpSp>
        <p:nvGrpSpPr>
          <p:cNvPr id="5" name="Group 4"/>
          <p:cNvGrpSpPr/>
          <p:nvPr/>
        </p:nvGrpSpPr>
        <p:grpSpPr>
          <a:xfrm>
            <a:off x="11323320" y="25400378"/>
            <a:ext cx="9250680" cy="5120640"/>
            <a:chOff x="12755328" y="22822095"/>
            <a:chExt cx="9029988" cy="4735402"/>
          </a:xfrm>
          <a:effectLst>
            <a:outerShdw blurRad="50800" dist="50800" dir="5400000" algn="ctr" rotWithShape="0">
              <a:srgbClr val="000000">
                <a:alpha val="10000"/>
              </a:srgbClr>
            </a:outerShdw>
          </a:effectLst>
        </p:grpSpPr>
        <p:sp>
          <p:nvSpPr>
            <p:cNvPr id="61" name="Text Box 5"/>
            <p:cNvSpPr txBox="1">
              <a:spLocks noChangeArrowheads="1"/>
            </p:cNvSpPr>
            <p:nvPr/>
          </p:nvSpPr>
          <p:spPr bwMode="auto">
            <a:xfrm>
              <a:off x="12755328" y="22822095"/>
              <a:ext cx="9029988" cy="4735402"/>
            </a:xfrm>
            <a:prstGeom prst="rect">
              <a:avLst/>
            </a:prstGeom>
            <a:solidFill>
              <a:schemeClr val="bg1"/>
            </a:solidFill>
            <a:ln w="50800">
              <a:solidFill>
                <a:srgbClr val="00487E"/>
              </a:solidFill>
              <a:miter lim="800000"/>
              <a:headEnd/>
              <a:tailEnd/>
            </a:ln>
            <a:effectLst>
              <a:outerShdw blurRad="50800" dist="50800" dir="5400000" algn="ctr" rotWithShape="0">
                <a:srgbClr val="000000">
                  <a:alpha val="10000"/>
                </a:srgbClr>
              </a:outerShdw>
            </a:effectLst>
          </p:spPr>
          <p:txBody>
            <a:bodyPr wrap="square" lIns="457200" tIns="228600" rIns="457200" bIns="228600">
              <a:prstTxWarp prst="textNoShape">
                <a:avLst/>
              </a:prstTxWarp>
              <a:spAutoFit/>
            </a:bodyPr>
            <a:lstStyle/>
            <a:p>
              <a:pPr algn="ctr" defTabSz="4232275">
                <a:spcBef>
                  <a:spcPct val="50000"/>
                </a:spcBef>
                <a:spcAft>
                  <a:spcPts val="1200"/>
                </a:spcAft>
              </a:pPr>
              <a:endParaRPr lang="en-US" sz="2500" b="1" dirty="0">
                <a:solidFill>
                  <a:srgbClr val="00487E"/>
                </a:solidFill>
                <a:latin typeface="Optima"/>
                <a:cs typeface="Optima"/>
              </a:endParaRPr>
            </a:p>
          </p:txBody>
        </p:sp>
        <p:grpSp>
          <p:nvGrpSpPr>
            <p:cNvPr id="2" name="Group 1"/>
            <p:cNvGrpSpPr/>
            <p:nvPr/>
          </p:nvGrpSpPr>
          <p:grpSpPr>
            <a:xfrm>
              <a:off x="12785082" y="23170237"/>
              <a:ext cx="8901934" cy="4275750"/>
              <a:chOff x="12364291" y="23435349"/>
              <a:chExt cx="8901934" cy="4275750"/>
            </a:xfrm>
          </p:grpSpPr>
          <p:pic>
            <p:nvPicPr>
              <p:cNvPr id="38" name="Picture 50" descr="trans"/>
              <p:cNvPicPr>
                <a:picLocks noChangeArrowheads="1"/>
              </p:cNvPicPr>
              <p:nvPr/>
            </p:nvPicPr>
            <p:blipFill>
              <a:blip r:embed="rId1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6672" t="3125" r="4642" b="10625"/>
              <a:stretch>
                <a:fillRect/>
              </a:stretch>
            </p:blipFill>
            <p:spPr bwMode="auto">
              <a:xfrm>
                <a:off x="13052321" y="23435349"/>
                <a:ext cx="7912100" cy="19716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9" name="Picture 51" descr="trans"/>
              <p:cNvPicPr>
                <a:picLocks noChangeArrowheads="1"/>
              </p:cNvPicPr>
              <p:nvPr/>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6766" t="4445" r="4547" b="10695"/>
              <a:stretch>
                <a:fillRect/>
              </a:stretch>
            </p:blipFill>
            <p:spPr bwMode="auto">
              <a:xfrm>
                <a:off x="13055496" y="25332411"/>
                <a:ext cx="7912100" cy="19399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1" name="Text Box 52"/>
              <p:cNvSpPr txBox="1">
                <a:spLocks noChangeArrowheads="1"/>
              </p:cNvSpPr>
              <p:nvPr/>
            </p:nvSpPr>
            <p:spPr bwMode="auto">
              <a:xfrm>
                <a:off x="12822134" y="27242174"/>
                <a:ext cx="681216" cy="341400"/>
              </a:xfrm>
              <a:prstGeom prst="rect">
                <a:avLst/>
              </a:prstGeom>
              <a:noFill/>
              <a:ln w="12700" algn="ctr">
                <a:noFill/>
                <a:miter lim="800000"/>
                <a:headEnd/>
                <a:tailEnd/>
              </a:ln>
            </p:spPr>
            <p:txBody>
              <a:bodyPr wrap="none" lIns="91285" tIns="45642" rIns="91285" bIns="45642">
                <a:spAutoFit/>
              </a:bodyPr>
              <a:lstStyle/>
              <a:p>
                <a:pPr eaLnBrk="1" fontAlgn="auto" hangingPunct="1">
                  <a:spcBef>
                    <a:spcPts val="0"/>
                  </a:spcBef>
                  <a:spcAft>
                    <a:spcPts val="0"/>
                  </a:spcAft>
                  <a:defRPr/>
                </a:pPr>
                <a:r>
                  <a:rPr lang="en-US" sz="1800" kern="0" dirty="0">
                    <a:solidFill>
                      <a:sysClr val="windowText" lastClr="000000"/>
                    </a:solidFill>
                  </a:rPr>
                  <a:t>1000</a:t>
                </a:r>
              </a:p>
            </p:txBody>
          </p:sp>
          <p:sp>
            <p:nvSpPr>
              <p:cNvPr id="42" name="Text Box 54"/>
              <p:cNvSpPr txBox="1">
                <a:spLocks noChangeArrowheads="1"/>
              </p:cNvSpPr>
              <p:nvPr/>
            </p:nvSpPr>
            <p:spPr bwMode="auto">
              <a:xfrm>
                <a:off x="15424046" y="27246937"/>
                <a:ext cx="681216" cy="341400"/>
              </a:xfrm>
              <a:prstGeom prst="rect">
                <a:avLst/>
              </a:prstGeom>
              <a:noFill/>
              <a:ln w="12700" algn="ctr">
                <a:noFill/>
                <a:miter lim="800000"/>
                <a:headEnd/>
                <a:tailEnd/>
              </a:ln>
            </p:spPr>
            <p:txBody>
              <a:bodyPr wrap="none" lIns="91285" tIns="45642" rIns="91285" bIns="45642">
                <a:spAutoFit/>
              </a:bodyPr>
              <a:lstStyle/>
              <a:p>
                <a:pPr eaLnBrk="1" fontAlgn="auto" hangingPunct="1">
                  <a:spcBef>
                    <a:spcPts val="0"/>
                  </a:spcBef>
                  <a:spcAft>
                    <a:spcPts val="0"/>
                  </a:spcAft>
                  <a:defRPr/>
                </a:pPr>
                <a:r>
                  <a:rPr lang="en-US" sz="1800" kern="0" dirty="0">
                    <a:solidFill>
                      <a:sysClr val="windowText" lastClr="000000"/>
                    </a:solidFill>
                  </a:rPr>
                  <a:t>1100</a:t>
                </a:r>
              </a:p>
            </p:txBody>
          </p:sp>
          <p:sp>
            <p:nvSpPr>
              <p:cNvPr id="43" name="Text Box 55"/>
              <p:cNvSpPr txBox="1">
                <a:spLocks noChangeArrowheads="1"/>
              </p:cNvSpPr>
              <p:nvPr/>
            </p:nvSpPr>
            <p:spPr bwMode="auto">
              <a:xfrm>
                <a:off x="18003734" y="27227887"/>
                <a:ext cx="681216" cy="341400"/>
              </a:xfrm>
              <a:prstGeom prst="rect">
                <a:avLst/>
              </a:prstGeom>
              <a:noFill/>
              <a:ln w="12700" algn="ctr">
                <a:noFill/>
                <a:miter lim="800000"/>
                <a:headEnd/>
                <a:tailEnd/>
              </a:ln>
            </p:spPr>
            <p:txBody>
              <a:bodyPr wrap="none" lIns="91285" tIns="45642" rIns="91285" bIns="45642">
                <a:spAutoFit/>
              </a:bodyPr>
              <a:lstStyle/>
              <a:p>
                <a:pPr eaLnBrk="1" fontAlgn="auto" hangingPunct="1">
                  <a:spcBef>
                    <a:spcPts val="0"/>
                  </a:spcBef>
                  <a:spcAft>
                    <a:spcPts val="0"/>
                  </a:spcAft>
                  <a:defRPr/>
                </a:pPr>
                <a:r>
                  <a:rPr lang="en-US" sz="1800" kern="0" dirty="0">
                    <a:solidFill>
                      <a:sysClr val="windowText" lastClr="000000"/>
                    </a:solidFill>
                  </a:rPr>
                  <a:t>1200</a:t>
                </a:r>
              </a:p>
            </p:txBody>
          </p:sp>
          <p:sp>
            <p:nvSpPr>
              <p:cNvPr id="46" name="Text Box 56"/>
              <p:cNvSpPr txBox="1">
                <a:spLocks noChangeArrowheads="1"/>
              </p:cNvSpPr>
              <p:nvPr/>
            </p:nvSpPr>
            <p:spPr bwMode="auto">
              <a:xfrm>
                <a:off x="20585009" y="27204074"/>
                <a:ext cx="681216" cy="341400"/>
              </a:xfrm>
              <a:prstGeom prst="rect">
                <a:avLst/>
              </a:prstGeom>
              <a:noFill/>
              <a:ln w="12700" algn="ctr">
                <a:noFill/>
                <a:miter lim="800000"/>
                <a:headEnd/>
                <a:tailEnd/>
              </a:ln>
            </p:spPr>
            <p:txBody>
              <a:bodyPr wrap="none" lIns="91285" tIns="45642" rIns="91285" bIns="45642">
                <a:spAutoFit/>
              </a:bodyPr>
              <a:lstStyle/>
              <a:p>
                <a:pPr eaLnBrk="1" fontAlgn="auto" hangingPunct="1">
                  <a:spcBef>
                    <a:spcPts val="0"/>
                  </a:spcBef>
                  <a:spcAft>
                    <a:spcPts val="0"/>
                  </a:spcAft>
                  <a:defRPr/>
                </a:pPr>
                <a:r>
                  <a:rPr lang="en-US" sz="1800" kern="0" dirty="0">
                    <a:solidFill>
                      <a:sysClr val="windowText" lastClr="000000"/>
                    </a:solidFill>
                  </a:rPr>
                  <a:t>1300</a:t>
                </a:r>
              </a:p>
            </p:txBody>
          </p:sp>
          <p:grpSp>
            <p:nvGrpSpPr>
              <p:cNvPr id="47" name="Group 66"/>
              <p:cNvGrpSpPr>
                <a:grpSpLocks/>
              </p:cNvGrpSpPr>
              <p:nvPr/>
            </p:nvGrpSpPr>
            <p:grpSpPr bwMode="auto">
              <a:xfrm>
                <a:off x="12661796" y="25670551"/>
                <a:ext cx="519114" cy="1708151"/>
                <a:chOff x="206" y="2327"/>
                <a:chExt cx="327" cy="1076"/>
              </a:xfrm>
            </p:grpSpPr>
            <p:sp>
              <p:nvSpPr>
                <p:cNvPr id="57" name="Text Box 53"/>
                <p:cNvSpPr txBox="1">
                  <a:spLocks noChangeArrowheads="1"/>
                </p:cNvSpPr>
                <p:nvPr/>
              </p:nvSpPr>
              <p:spPr bwMode="auto">
                <a:xfrm>
                  <a:off x="244" y="3206"/>
                  <a:ext cx="289" cy="197"/>
                </a:xfrm>
                <a:prstGeom prst="rect">
                  <a:avLst/>
                </a:prstGeom>
                <a:noFill/>
                <a:ln w="12700" algn="ctr">
                  <a:noFill/>
                  <a:miter lim="800000"/>
                  <a:headEnd/>
                  <a:tailEnd/>
                </a:ln>
              </p:spPr>
              <p:txBody>
                <a:bodyPr wrap="none" lIns="91435" tIns="45717" rIns="91435" bIns="45717">
                  <a:spAutoFit/>
                </a:bodyPr>
                <a:lstStyle/>
                <a:p>
                  <a:pPr eaLnBrk="1" fontAlgn="auto" hangingPunct="1">
                    <a:spcBef>
                      <a:spcPts val="0"/>
                    </a:spcBef>
                    <a:spcAft>
                      <a:spcPts val="0"/>
                    </a:spcAft>
                    <a:defRPr/>
                  </a:pPr>
                  <a:r>
                    <a:rPr lang="en-US" sz="1600" kern="0" dirty="0">
                      <a:solidFill>
                        <a:sysClr val="windowText" lastClr="000000"/>
                      </a:solidFill>
                    </a:rPr>
                    <a:t>0.2</a:t>
                  </a:r>
                </a:p>
              </p:txBody>
            </p:sp>
            <p:sp>
              <p:nvSpPr>
                <p:cNvPr id="58" name="Text Box 57"/>
                <p:cNvSpPr txBox="1">
                  <a:spLocks noChangeArrowheads="1"/>
                </p:cNvSpPr>
                <p:nvPr/>
              </p:nvSpPr>
              <p:spPr bwMode="auto">
                <a:xfrm>
                  <a:off x="211" y="2913"/>
                  <a:ext cx="311" cy="215"/>
                </a:xfrm>
                <a:prstGeom prst="rect">
                  <a:avLst/>
                </a:prstGeom>
                <a:noFill/>
                <a:ln w="12700" algn="ctr">
                  <a:noFill/>
                  <a:miter lim="800000"/>
                  <a:headEnd/>
                  <a:tailEnd/>
                </a:ln>
              </p:spPr>
              <p:txBody>
                <a:bodyPr wrap="none" lIns="91435" tIns="45717" rIns="91435" bIns="45717">
                  <a:spAutoFit/>
                </a:bodyPr>
                <a:lstStyle/>
                <a:p>
                  <a:pPr eaLnBrk="1" fontAlgn="auto" hangingPunct="1">
                    <a:spcBef>
                      <a:spcPts val="0"/>
                    </a:spcBef>
                    <a:spcAft>
                      <a:spcPts val="0"/>
                    </a:spcAft>
                    <a:defRPr/>
                  </a:pPr>
                  <a:r>
                    <a:rPr lang="en-US" sz="1800" kern="0" dirty="0">
                      <a:solidFill>
                        <a:sysClr val="windowText" lastClr="000000"/>
                      </a:solidFill>
                    </a:rPr>
                    <a:t>0.4</a:t>
                  </a:r>
                </a:p>
              </p:txBody>
            </p:sp>
            <p:sp>
              <p:nvSpPr>
                <p:cNvPr id="59" name="Text Box 58"/>
                <p:cNvSpPr txBox="1">
                  <a:spLocks noChangeArrowheads="1"/>
                </p:cNvSpPr>
                <p:nvPr/>
              </p:nvSpPr>
              <p:spPr bwMode="auto">
                <a:xfrm>
                  <a:off x="206" y="2617"/>
                  <a:ext cx="311" cy="215"/>
                </a:xfrm>
                <a:prstGeom prst="rect">
                  <a:avLst/>
                </a:prstGeom>
                <a:noFill/>
                <a:ln w="12700" algn="ctr">
                  <a:noFill/>
                  <a:miter lim="800000"/>
                  <a:headEnd/>
                  <a:tailEnd/>
                </a:ln>
              </p:spPr>
              <p:txBody>
                <a:bodyPr wrap="none" lIns="91435" tIns="45717" rIns="91435" bIns="45717">
                  <a:spAutoFit/>
                </a:bodyPr>
                <a:lstStyle/>
                <a:p>
                  <a:pPr eaLnBrk="1" fontAlgn="auto" hangingPunct="1">
                    <a:spcBef>
                      <a:spcPts val="0"/>
                    </a:spcBef>
                    <a:spcAft>
                      <a:spcPts val="0"/>
                    </a:spcAft>
                    <a:defRPr/>
                  </a:pPr>
                  <a:r>
                    <a:rPr lang="en-US" sz="1800" kern="0" dirty="0">
                      <a:solidFill>
                        <a:sysClr val="windowText" lastClr="000000"/>
                      </a:solidFill>
                    </a:rPr>
                    <a:t>0.6</a:t>
                  </a:r>
                </a:p>
              </p:txBody>
            </p:sp>
            <p:sp>
              <p:nvSpPr>
                <p:cNvPr id="60" name="Text Box 59"/>
                <p:cNvSpPr txBox="1">
                  <a:spLocks noChangeArrowheads="1"/>
                </p:cNvSpPr>
                <p:nvPr/>
              </p:nvSpPr>
              <p:spPr bwMode="auto">
                <a:xfrm>
                  <a:off x="210" y="2327"/>
                  <a:ext cx="311" cy="215"/>
                </a:xfrm>
                <a:prstGeom prst="rect">
                  <a:avLst/>
                </a:prstGeom>
                <a:noFill/>
                <a:ln w="12700" algn="ctr">
                  <a:noFill/>
                  <a:miter lim="800000"/>
                  <a:headEnd/>
                  <a:tailEnd/>
                </a:ln>
              </p:spPr>
              <p:txBody>
                <a:bodyPr wrap="none" lIns="91435" tIns="45717" rIns="91435" bIns="45717">
                  <a:spAutoFit/>
                </a:bodyPr>
                <a:lstStyle/>
                <a:p>
                  <a:pPr eaLnBrk="1" fontAlgn="auto" hangingPunct="1">
                    <a:spcBef>
                      <a:spcPts val="0"/>
                    </a:spcBef>
                    <a:spcAft>
                      <a:spcPts val="0"/>
                    </a:spcAft>
                    <a:defRPr/>
                  </a:pPr>
                  <a:r>
                    <a:rPr lang="en-US" sz="1800" kern="0" dirty="0">
                      <a:solidFill>
                        <a:sysClr val="windowText" lastClr="000000"/>
                      </a:solidFill>
                    </a:rPr>
                    <a:t>0.8</a:t>
                  </a:r>
                </a:p>
              </p:txBody>
            </p:sp>
          </p:grpSp>
          <p:sp>
            <p:nvSpPr>
              <p:cNvPr id="48" name="Text Box 61"/>
              <p:cNvSpPr txBox="1">
                <a:spLocks noChangeArrowheads="1"/>
              </p:cNvSpPr>
              <p:nvPr/>
            </p:nvSpPr>
            <p:spPr bwMode="auto">
              <a:xfrm>
                <a:off x="16368609" y="27369699"/>
                <a:ext cx="910943" cy="341400"/>
              </a:xfrm>
              <a:prstGeom prst="rect">
                <a:avLst/>
              </a:prstGeom>
              <a:noFill/>
              <a:ln w="12700" algn="ctr">
                <a:noFill/>
                <a:miter lim="800000"/>
                <a:headEnd/>
                <a:tailEnd/>
              </a:ln>
            </p:spPr>
            <p:txBody>
              <a:bodyPr wrap="none" lIns="91285" tIns="45642" rIns="91285" bIns="45642">
                <a:spAutoFit/>
              </a:bodyPr>
              <a:lstStyle/>
              <a:p>
                <a:pPr eaLnBrk="1" fontAlgn="auto" hangingPunct="1">
                  <a:spcBef>
                    <a:spcPts val="0"/>
                  </a:spcBef>
                  <a:spcAft>
                    <a:spcPts val="0"/>
                  </a:spcAft>
                  <a:defRPr/>
                </a:pPr>
                <a:r>
                  <a:rPr lang="en-US" sz="1800" kern="0" dirty="0">
                    <a:solidFill>
                      <a:sysClr val="windowText" lastClr="000000"/>
                    </a:solidFill>
                  </a:rPr>
                  <a:t>h</a:t>
                </a:r>
                <a:r>
                  <a:rPr lang="en-US" sz="1800" kern="0" dirty="0">
                    <a:solidFill>
                      <a:sysClr val="windowText" lastClr="000000"/>
                    </a:solidFill>
                    <a:latin typeface="Symbol" pitchFamily="18" charset="2"/>
                  </a:rPr>
                  <a:t>n</a:t>
                </a:r>
                <a:r>
                  <a:rPr lang="en-US" sz="1800" kern="0" dirty="0">
                    <a:solidFill>
                      <a:sysClr val="windowText" lastClr="000000"/>
                    </a:solidFill>
                  </a:rPr>
                  <a:t> (eV)</a:t>
                </a:r>
              </a:p>
            </p:txBody>
          </p:sp>
          <p:sp>
            <p:nvSpPr>
              <p:cNvPr id="49" name="Text Box 62"/>
              <p:cNvSpPr txBox="1">
                <a:spLocks noChangeArrowheads="1"/>
              </p:cNvSpPr>
              <p:nvPr/>
            </p:nvSpPr>
            <p:spPr bwMode="auto">
              <a:xfrm>
                <a:off x="18186296" y="24386263"/>
                <a:ext cx="2690112" cy="853720"/>
              </a:xfrm>
              <a:prstGeom prst="rect">
                <a:avLst/>
              </a:prstGeom>
              <a:noFill/>
              <a:ln w="12700" algn="ctr">
                <a:noFill/>
                <a:miter lim="800000"/>
                <a:headEnd/>
                <a:tailEnd/>
              </a:ln>
            </p:spPr>
            <p:txBody>
              <a:bodyPr wrap="none" lIns="91285" tIns="45642" rIns="91285" bIns="45642">
                <a:spAutoFit/>
              </a:bodyPr>
              <a:lstStyle/>
              <a:p>
                <a:pPr algn="l" eaLnBrk="1" fontAlgn="auto" hangingPunct="1">
                  <a:spcBef>
                    <a:spcPts val="0"/>
                  </a:spcBef>
                  <a:spcAft>
                    <a:spcPts val="0"/>
                  </a:spcAft>
                  <a:defRPr/>
                </a:pPr>
                <a:r>
                  <a:rPr lang="en-US" sz="1800" b="1" kern="0" dirty="0">
                    <a:solidFill>
                      <a:sysClr val="windowText" lastClr="000000"/>
                    </a:solidFill>
                  </a:rPr>
                  <a:t>Red= Z data</a:t>
                </a:r>
              </a:p>
              <a:p>
                <a:pPr algn="l" eaLnBrk="1" fontAlgn="auto" hangingPunct="1">
                  <a:spcBef>
                    <a:spcPts val="0"/>
                  </a:spcBef>
                  <a:spcAft>
                    <a:spcPts val="0"/>
                  </a:spcAft>
                  <a:defRPr/>
                </a:pPr>
                <a:r>
                  <a:rPr lang="en-US" sz="1800" b="1" kern="0" dirty="0">
                    <a:solidFill>
                      <a:sysClr val="windowText" lastClr="000000"/>
                    </a:solidFill>
                  </a:rPr>
                  <a:t>Blue=OP (used for sun)</a:t>
                </a:r>
              </a:p>
              <a:p>
                <a:pPr algn="l" eaLnBrk="1" fontAlgn="auto" hangingPunct="1">
                  <a:spcBef>
                    <a:spcPts val="0"/>
                  </a:spcBef>
                  <a:spcAft>
                    <a:spcPts val="0"/>
                  </a:spcAft>
                  <a:defRPr/>
                </a:pPr>
                <a:r>
                  <a:rPr lang="en-US" sz="1800" b="1" kern="0" dirty="0">
                    <a:solidFill>
                      <a:sysClr val="windowText" lastClr="000000"/>
                    </a:solidFill>
                    <a:latin typeface="Symbol" pitchFamily="18" charset="2"/>
                  </a:rPr>
                  <a:t>c</a:t>
                </a:r>
                <a:r>
                  <a:rPr lang="en-US" sz="1800" b="1" kern="0" baseline="30000" dirty="0">
                    <a:solidFill>
                      <a:sysClr val="windowText" lastClr="000000"/>
                    </a:solidFill>
                  </a:rPr>
                  <a:t>2</a:t>
                </a:r>
                <a:r>
                  <a:rPr lang="en-US" sz="1800" b="1" kern="0" dirty="0">
                    <a:solidFill>
                      <a:sysClr val="windowText" lastClr="000000"/>
                    </a:solidFill>
                  </a:rPr>
                  <a:t> = 16</a:t>
                </a:r>
              </a:p>
            </p:txBody>
          </p:sp>
          <p:sp>
            <p:nvSpPr>
              <p:cNvPr id="50" name="Text Box 63"/>
              <p:cNvSpPr txBox="1">
                <a:spLocks noChangeArrowheads="1"/>
              </p:cNvSpPr>
              <p:nvPr/>
            </p:nvSpPr>
            <p:spPr bwMode="auto">
              <a:xfrm>
                <a:off x="17887846" y="26240462"/>
                <a:ext cx="2978040" cy="853720"/>
              </a:xfrm>
              <a:prstGeom prst="rect">
                <a:avLst/>
              </a:prstGeom>
              <a:noFill/>
              <a:ln w="12700" algn="ctr">
                <a:noFill/>
                <a:miter lim="800000"/>
                <a:headEnd/>
                <a:tailEnd/>
              </a:ln>
            </p:spPr>
            <p:txBody>
              <a:bodyPr wrap="none" lIns="91285" tIns="45642" rIns="91285" bIns="45642">
                <a:spAutoFit/>
              </a:bodyPr>
              <a:lstStyle/>
              <a:p>
                <a:pPr algn="l" eaLnBrk="1" fontAlgn="auto" hangingPunct="1">
                  <a:spcBef>
                    <a:spcPts val="0"/>
                  </a:spcBef>
                  <a:spcAft>
                    <a:spcPts val="0"/>
                  </a:spcAft>
                  <a:defRPr/>
                </a:pPr>
                <a:r>
                  <a:rPr lang="en-US" sz="1800" b="1" kern="0" dirty="0">
                    <a:solidFill>
                      <a:sysClr val="windowText" lastClr="000000"/>
                    </a:solidFill>
                  </a:rPr>
                  <a:t>Red= Z data</a:t>
                </a:r>
              </a:p>
              <a:p>
                <a:pPr algn="l" eaLnBrk="1" fontAlgn="auto" hangingPunct="1">
                  <a:spcBef>
                    <a:spcPts val="0"/>
                  </a:spcBef>
                  <a:spcAft>
                    <a:spcPts val="0"/>
                  </a:spcAft>
                  <a:defRPr/>
                </a:pPr>
                <a:r>
                  <a:rPr lang="en-US" sz="1800" b="1" kern="0" dirty="0">
                    <a:solidFill>
                      <a:sysClr val="windowText" lastClr="000000"/>
                    </a:solidFill>
                  </a:rPr>
                  <a:t>Blue=OPAS (“best effort”)</a:t>
                </a:r>
              </a:p>
              <a:p>
                <a:pPr algn="l" eaLnBrk="1" fontAlgn="auto" hangingPunct="1">
                  <a:spcBef>
                    <a:spcPts val="0"/>
                  </a:spcBef>
                  <a:spcAft>
                    <a:spcPts val="0"/>
                  </a:spcAft>
                  <a:defRPr/>
                </a:pPr>
                <a:r>
                  <a:rPr lang="en-US" sz="1800" b="1" kern="0" dirty="0">
                    <a:solidFill>
                      <a:sysClr val="windowText" lastClr="000000"/>
                    </a:solidFill>
                    <a:latin typeface="Symbol" pitchFamily="18" charset="2"/>
                  </a:rPr>
                  <a:t>c</a:t>
                </a:r>
                <a:r>
                  <a:rPr lang="en-US" sz="1800" b="1" kern="0" baseline="30000" dirty="0">
                    <a:solidFill>
                      <a:sysClr val="windowText" lastClr="000000"/>
                    </a:solidFill>
                  </a:rPr>
                  <a:t>2</a:t>
                </a:r>
                <a:r>
                  <a:rPr lang="en-US" sz="1800" b="1" kern="0" dirty="0">
                    <a:solidFill>
                      <a:sysClr val="windowText" lastClr="000000"/>
                    </a:solidFill>
                  </a:rPr>
                  <a:t> = 3.7</a:t>
                </a:r>
              </a:p>
            </p:txBody>
          </p:sp>
          <p:sp>
            <p:nvSpPr>
              <p:cNvPr id="51" name="Text Box 64"/>
              <p:cNvSpPr txBox="1">
                <a:spLocks noChangeArrowheads="1"/>
              </p:cNvSpPr>
              <p:nvPr/>
            </p:nvSpPr>
            <p:spPr bwMode="auto">
              <a:xfrm rot="16200000">
                <a:off x="11824619" y="26187281"/>
                <a:ext cx="1439712" cy="360367"/>
              </a:xfrm>
              <a:prstGeom prst="rect">
                <a:avLst/>
              </a:prstGeom>
              <a:noFill/>
              <a:ln w="12700" algn="ctr">
                <a:noFill/>
                <a:miter lim="800000"/>
                <a:headEnd/>
                <a:tailEnd/>
              </a:ln>
            </p:spPr>
            <p:txBody>
              <a:bodyPr wrap="none" lIns="91285" tIns="45642" rIns="91285" bIns="45642">
                <a:spAutoFit/>
              </a:bodyPr>
              <a:lstStyle/>
              <a:p>
                <a:pPr eaLnBrk="1" fontAlgn="auto" hangingPunct="1">
                  <a:spcBef>
                    <a:spcPts val="0"/>
                  </a:spcBef>
                  <a:spcAft>
                    <a:spcPts val="0"/>
                  </a:spcAft>
                  <a:defRPr/>
                </a:pPr>
                <a:r>
                  <a:rPr lang="en-US" sz="1800" kern="0" dirty="0">
                    <a:solidFill>
                      <a:sysClr val="windowText" lastClr="000000"/>
                    </a:solidFill>
                  </a:rPr>
                  <a:t>T</a:t>
                </a:r>
                <a:r>
                  <a:rPr lang="en-US" sz="1800" kern="0" dirty="0" smtClean="0">
                    <a:solidFill>
                      <a:sysClr val="windowText" lastClr="000000"/>
                    </a:solidFill>
                  </a:rPr>
                  <a:t>ransmission</a:t>
                </a:r>
                <a:endParaRPr lang="en-US" sz="1800" kern="0" dirty="0">
                  <a:solidFill>
                    <a:sysClr val="windowText" lastClr="000000"/>
                  </a:solidFill>
                </a:endParaRPr>
              </a:p>
            </p:txBody>
          </p:sp>
          <p:sp>
            <p:nvSpPr>
              <p:cNvPr id="52" name="Text Box 65"/>
              <p:cNvSpPr txBox="1">
                <a:spLocks noChangeArrowheads="1"/>
              </p:cNvSpPr>
              <p:nvPr/>
            </p:nvSpPr>
            <p:spPr bwMode="auto">
              <a:xfrm rot="16200000">
                <a:off x="11834145" y="24321969"/>
                <a:ext cx="1439712" cy="360367"/>
              </a:xfrm>
              <a:prstGeom prst="rect">
                <a:avLst/>
              </a:prstGeom>
              <a:noFill/>
              <a:ln w="12700" algn="ctr">
                <a:noFill/>
                <a:miter lim="800000"/>
                <a:headEnd/>
                <a:tailEnd/>
              </a:ln>
            </p:spPr>
            <p:txBody>
              <a:bodyPr wrap="none" lIns="91285" tIns="45642" rIns="91285" bIns="45642">
                <a:spAutoFit/>
              </a:bodyPr>
              <a:lstStyle/>
              <a:p>
                <a:pPr eaLnBrk="1" fontAlgn="auto" hangingPunct="1">
                  <a:spcBef>
                    <a:spcPts val="0"/>
                  </a:spcBef>
                  <a:spcAft>
                    <a:spcPts val="0"/>
                  </a:spcAft>
                  <a:defRPr/>
                </a:pPr>
                <a:r>
                  <a:rPr lang="en-US" sz="1800" kern="0" dirty="0">
                    <a:solidFill>
                      <a:sysClr val="windowText" lastClr="000000"/>
                    </a:solidFill>
                  </a:rPr>
                  <a:t>T</a:t>
                </a:r>
                <a:r>
                  <a:rPr lang="en-US" sz="1800" kern="0" dirty="0" smtClean="0">
                    <a:solidFill>
                      <a:sysClr val="windowText" lastClr="000000"/>
                    </a:solidFill>
                  </a:rPr>
                  <a:t>ransmission</a:t>
                </a:r>
                <a:endParaRPr lang="en-US" sz="1800" kern="0" dirty="0">
                  <a:solidFill>
                    <a:sysClr val="windowText" lastClr="000000"/>
                  </a:solidFill>
                </a:endParaRPr>
              </a:p>
            </p:txBody>
          </p:sp>
          <p:sp>
            <p:nvSpPr>
              <p:cNvPr id="53" name="Text Box 69"/>
              <p:cNvSpPr txBox="1">
                <a:spLocks noChangeArrowheads="1"/>
              </p:cNvSpPr>
              <p:nvPr/>
            </p:nvSpPr>
            <p:spPr bwMode="auto">
              <a:xfrm>
                <a:off x="12661819" y="24735512"/>
                <a:ext cx="493189" cy="341400"/>
              </a:xfrm>
              <a:prstGeom prst="rect">
                <a:avLst/>
              </a:prstGeom>
              <a:noFill/>
              <a:ln w="12700" algn="ctr">
                <a:noFill/>
                <a:miter lim="800000"/>
                <a:headEnd/>
                <a:tailEnd/>
              </a:ln>
            </p:spPr>
            <p:txBody>
              <a:bodyPr wrap="none" lIns="91285" tIns="45642" rIns="91285" bIns="45642">
                <a:spAutoFit/>
              </a:bodyPr>
              <a:lstStyle/>
              <a:p>
                <a:pPr eaLnBrk="1" fontAlgn="auto" hangingPunct="1">
                  <a:spcBef>
                    <a:spcPts val="0"/>
                  </a:spcBef>
                  <a:spcAft>
                    <a:spcPts val="0"/>
                  </a:spcAft>
                  <a:defRPr/>
                </a:pPr>
                <a:r>
                  <a:rPr lang="en-US" sz="1800" kern="0" dirty="0">
                    <a:solidFill>
                      <a:sysClr val="windowText" lastClr="000000"/>
                    </a:solidFill>
                  </a:rPr>
                  <a:t>0.4</a:t>
                </a:r>
              </a:p>
            </p:txBody>
          </p:sp>
          <p:sp>
            <p:nvSpPr>
              <p:cNvPr id="54" name="Text Box 70"/>
              <p:cNvSpPr txBox="1">
                <a:spLocks noChangeArrowheads="1"/>
              </p:cNvSpPr>
              <p:nvPr/>
            </p:nvSpPr>
            <p:spPr bwMode="auto">
              <a:xfrm>
                <a:off x="12661819" y="24265612"/>
                <a:ext cx="493189" cy="341400"/>
              </a:xfrm>
              <a:prstGeom prst="rect">
                <a:avLst/>
              </a:prstGeom>
              <a:noFill/>
              <a:ln w="12700" algn="ctr">
                <a:noFill/>
                <a:miter lim="800000"/>
                <a:headEnd/>
                <a:tailEnd/>
              </a:ln>
            </p:spPr>
            <p:txBody>
              <a:bodyPr wrap="none" lIns="91285" tIns="45642" rIns="91285" bIns="45642">
                <a:spAutoFit/>
              </a:bodyPr>
              <a:lstStyle/>
              <a:p>
                <a:pPr eaLnBrk="1" fontAlgn="auto" hangingPunct="1">
                  <a:spcBef>
                    <a:spcPts val="0"/>
                  </a:spcBef>
                  <a:spcAft>
                    <a:spcPts val="0"/>
                  </a:spcAft>
                  <a:defRPr/>
                </a:pPr>
                <a:r>
                  <a:rPr lang="en-US" sz="1800" kern="0" dirty="0">
                    <a:solidFill>
                      <a:sysClr val="windowText" lastClr="000000"/>
                    </a:solidFill>
                  </a:rPr>
                  <a:t>0.6</a:t>
                </a:r>
              </a:p>
            </p:txBody>
          </p:sp>
          <p:sp>
            <p:nvSpPr>
              <p:cNvPr id="55" name="Text Box 71"/>
              <p:cNvSpPr txBox="1">
                <a:spLocks noChangeArrowheads="1"/>
              </p:cNvSpPr>
              <p:nvPr/>
            </p:nvSpPr>
            <p:spPr bwMode="auto">
              <a:xfrm>
                <a:off x="12661819" y="23805237"/>
                <a:ext cx="493189" cy="341400"/>
              </a:xfrm>
              <a:prstGeom prst="rect">
                <a:avLst/>
              </a:prstGeom>
              <a:noFill/>
              <a:ln w="12700" algn="ctr">
                <a:noFill/>
                <a:miter lim="800000"/>
                <a:headEnd/>
                <a:tailEnd/>
              </a:ln>
            </p:spPr>
            <p:txBody>
              <a:bodyPr wrap="none" lIns="91285" tIns="45642" rIns="91285" bIns="45642">
                <a:spAutoFit/>
              </a:bodyPr>
              <a:lstStyle/>
              <a:p>
                <a:pPr eaLnBrk="1" fontAlgn="auto" hangingPunct="1">
                  <a:spcBef>
                    <a:spcPts val="0"/>
                  </a:spcBef>
                  <a:spcAft>
                    <a:spcPts val="0"/>
                  </a:spcAft>
                  <a:defRPr/>
                </a:pPr>
                <a:r>
                  <a:rPr lang="en-US" sz="1800" kern="0" dirty="0">
                    <a:solidFill>
                      <a:sysClr val="windowText" lastClr="000000"/>
                    </a:solidFill>
                  </a:rPr>
                  <a:t>0.8</a:t>
                </a:r>
              </a:p>
            </p:txBody>
          </p:sp>
        </p:grpSp>
      </p:grpSp>
      <p:grpSp>
        <p:nvGrpSpPr>
          <p:cNvPr id="8" name="Group 7"/>
          <p:cNvGrpSpPr/>
          <p:nvPr/>
        </p:nvGrpSpPr>
        <p:grpSpPr>
          <a:xfrm>
            <a:off x="12070080" y="20462240"/>
            <a:ext cx="7315200" cy="4206240"/>
            <a:chOff x="9071478" y="19690076"/>
            <a:chExt cx="7315200" cy="3984858"/>
          </a:xfrm>
          <a:effectLst>
            <a:outerShdw blurRad="50800" dist="50800" dir="5400000" algn="ctr" rotWithShape="0">
              <a:srgbClr val="000000">
                <a:alpha val="10000"/>
              </a:srgbClr>
            </a:outerShdw>
          </a:effectLst>
        </p:grpSpPr>
        <p:sp>
          <p:nvSpPr>
            <p:cNvPr id="115" name="Text Box 5"/>
            <p:cNvSpPr txBox="1">
              <a:spLocks noChangeArrowheads="1"/>
            </p:cNvSpPr>
            <p:nvPr/>
          </p:nvSpPr>
          <p:spPr bwMode="auto">
            <a:xfrm>
              <a:off x="9071478" y="19690076"/>
              <a:ext cx="7315200" cy="3984858"/>
            </a:xfrm>
            <a:prstGeom prst="rect">
              <a:avLst/>
            </a:prstGeom>
            <a:solidFill>
              <a:schemeClr val="bg1"/>
            </a:solidFill>
            <a:ln w="50800">
              <a:solidFill>
                <a:srgbClr val="00487E"/>
              </a:solidFill>
              <a:miter lim="800000"/>
              <a:headEnd/>
              <a:tailEnd/>
            </a:ln>
            <a:effectLst>
              <a:outerShdw blurRad="50800" dist="50800" dir="5400000" algn="ctr" rotWithShape="0">
                <a:srgbClr val="000000">
                  <a:alpha val="10000"/>
                </a:srgbClr>
              </a:outerShdw>
            </a:effectLst>
          </p:spPr>
          <p:txBody>
            <a:bodyPr wrap="square" lIns="457200" tIns="228600" rIns="457200" bIns="228600">
              <a:prstTxWarp prst="textNoShape">
                <a:avLst/>
              </a:prstTxWarp>
              <a:spAutoFit/>
            </a:bodyPr>
            <a:lstStyle/>
            <a:p>
              <a:pPr algn="ctr" defTabSz="4232275">
                <a:spcBef>
                  <a:spcPct val="50000"/>
                </a:spcBef>
                <a:spcAft>
                  <a:spcPts val="1200"/>
                </a:spcAft>
              </a:pPr>
              <a:endParaRPr lang="en-US" sz="2500" b="1" dirty="0">
                <a:solidFill>
                  <a:srgbClr val="00487E"/>
                </a:solidFill>
                <a:latin typeface="Optima"/>
                <a:cs typeface="Optima"/>
              </a:endParaRPr>
            </a:p>
          </p:txBody>
        </p:sp>
        <p:grpSp>
          <p:nvGrpSpPr>
            <p:cNvPr id="6" name="Group 5"/>
            <p:cNvGrpSpPr/>
            <p:nvPr/>
          </p:nvGrpSpPr>
          <p:grpSpPr>
            <a:xfrm>
              <a:off x="9373824" y="19866112"/>
              <a:ext cx="6779641" cy="3586519"/>
              <a:chOff x="17101983" y="17488444"/>
              <a:chExt cx="5400442" cy="2856905"/>
            </a:xfrm>
          </p:grpSpPr>
          <p:sp>
            <p:nvSpPr>
              <p:cNvPr id="63" name="Text Box 12"/>
              <p:cNvSpPr txBox="1">
                <a:spLocks noChangeArrowheads="1"/>
              </p:cNvSpPr>
              <p:nvPr/>
            </p:nvSpPr>
            <p:spPr bwMode="auto">
              <a:xfrm>
                <a:off x="17101983" y="17758668"/>
                <a:ext cx="1425433" cy="580649"/>
              </a:xfrm>
              <a:prstGeom prst="rect">
                <a:avLst/>
              </a:prstGeom>
              <a:noFill/>
              <a:ln w="25400" algn="ctr">
                <a:solidFill>
                  <a:srgbClr val="00B050"/>
                </a:solidFill>
                <a:miter lim="800000"/>
                <a:headEnd/>
                <a:tailEnd/>
              </a:ln>
              <a:effectLst/>
            </p:spPr>
            <p:txBody>
              <a:bodyPr wrap="square" lIns="91435" tIns="45717" rIns="91435" bIns="45717" anchor="ctr">
                <a:spAutoFit/>
              </a:bodyPr>
              <a:lstStyle/>
              <a:p>
                <a:pPr algn="ctr" eaLnBrk="1" fontAlgn="auto" hangingPunct="1">
                  <a:spcBef>
                    <a:spcPts val="0"/>
                  </a:spcBef>
                  <a:spcAft>
                    <a:spcPts val="0"/>
                  </a:spcAft>
                  <a:defRPr/>
                </a:pPr>
                <a:r>
                  <a:rPr lang="en-US" sz="2200" b="1" kern="0" dirty="0" smtClean="0">
                    <a:solidFill>
                      <a:srgbClr val="00AE00">
                        <a:lumMod val="75000"/>
                      </a:srgbClr>
                    </a:solidFill>
                    <a:latin typeface="Optima"/>
                  </a:rPr>
                  <a:t>white dwarf</a:t>
                </a:r>
                <a:br>
                  <a:rPr lang="en-US" sz="2200" b="1" kern="0" dirty="0" smtClean="0">
                    <a:solidFill>
                      <a:srgbClr val="00AE00">
                        <a:lumMod val="75000"/>
                      </a:srgbClr>
                    </a:solidFill>
                    <a:latin typeface="Optima"/>
                  </a:rPr>
                </a:br>
                <a:r>
                  <a:rPr lang="en-US" sz="2200" b="1" kern="0" dirty="0" smtClean="0">
                    <a:solidFill>
                      <a:srgbClr val="00AE00">
                        <a:lumMod val="75000"/>
                      </a:srgbClr>
                    </a:solidFill>
                    <a:latin typeface="Optima"/>
                  </a:rPr>
                  <a:t>photosphere </a:t>
                </a:r>
                <a:endParaRPr lang="en-US" sz="2200" b="1" kern="0" dirty="0">
                  <a:solidFill>
                    <a:srgbClr val="00AE00">
                      <a:lumMod val="75000"/>
                    </a:srgbClr>
                  </a:solidFill>
                  <a:latin typeface="Optima"/>
                </a:endParaRPr>
              </a:p>
            </p:txBody>
          </p:sp>
          <p:sp>
            <p:nvSpPr>
              <p:cNvPr id="65" name="Text Box 12"/>
              <p:cNvSpPr txBox="1">
                <a:spLocks noChangeArrowheads="1"/>
              </p:cNvSpPr>
              <p:nvPr/>
            </p:nvSpPr>
            <p:spPr bwMode="auto">
              <a:xfrm>
                <a:off x="20725789" y="19764700"/>
                <a:ext cx="1776636" cy="580649"/>
              </a:xfrm>
              <a:prstGeom prst="rect">
                <a:avLst/>
              </a:prstGeom>
              <a:noFill/>
              <a:ln w="25400" algn="ctr">
                <a:solidFill>
                  <a:srgbClr val="0070C0"/>
                </a:solidFill>
                <a:miter lim="800000"/>
                <a:headEnd/>
                <a:tailEnd/>
              </a:ln>
            </p:spPr>
            <p:txBody>
              <a:bodyPr wrap="square" lIns="91435" tIns="45717" rIns="91435" bIns="45717" anchor="ctr">
                <a:spAutoFit/>
              </a:bodyPr>
              <a:lstStyle/>
              <a:p>
                <a:pPr algn="ctr" eaLnBrk="1" fontAlgn="auto" hangingPunct="1">
                  <a:spcBef>
                    <a:spcPts val="0"/>
                  </a:spcBef>
                  <a:spcAft>
                    <a:spcPts val="0"/>
                  </a:spcAft>
                  <a:defRPr/>
                </a:pPr>
                <a:r>
                  <a:rPr lang="en-US" sz="2200" b="1" kern="0" dirty="0">
                    <a:solidFill>
                      <a:srgbClr val="0000FF"/>
                    </a:solidFill>
                    <a:latin typeface="Optima"/>
                  </a:rPr>
                  <a:t>p</a:t>
                </a:r>
                <a:r>
                  <a:rPr lang="en-US" sz="2200" b="1" kern="0" dirty="0" smtClean="0">
                    <a:solidFill>
                      <a:srgbClr val="0000FF"/>
                    </a:solidFill>
                    <a:latin typeface="Optima"/>
                  </a:rPr>
                  <a:t>hotoionization</a:t>
                </a:r>
                <a:br>
                  <a:rPr lang="en-US" sz="2200" b="1" kern="0" dirty="0" smtClean="0">
                    <a:solidFill>
                      <a:srgbClr val="0000FF"/>
                    </a:solidFill>
                    <a:latin typeface="Optima"/>
                  </a:rPr>
                </a:br>
                <a:r>
                  <a:rPr lang="en-US" sz="2200" b="1" kern="0" dirty="0" smtClean="0">
                    <a:solidFill>
                      <a:srgbClr val="0000FF"/>
                    </a:solidFill>
                    <a:latin typeface="Optima"/>
                  </a:rPr>
                  <a:t>samples</a:t>
                </a:r>
                <a:endParaRPr lang="en-US" sz="2200" b="1" kern="0" dirty="0">
                  <a:solidFill>
                    <a:srgbClr val="0000FF"/>
                  </a:solidFill>
                  <a:latin typeface="Optima"/>
                </a:endParaRPr>
              </a:p>
            </p:txBody>
          </p:sp>
          <p:sp>
            <p:nvSpPr>
              <p:cNvPr id="67" name="Line 70"/>
              <p:cNvSpPr>
                <a:spLocks noChangeShapeType="1"/>
              </p:cNvSpPr>
              <p:nvPr/>
            </p:nvSpPr>
            <p:spPr bwMode="auto">
              <a:xfrm rot="2700000" flipH="1" flipV="1">
                <a:off x="21099816" y="19484777"/>
                <a:ext cx="579438" cy="4762"/>
              </a:xfrm>
              <a:prstGeom prst="line">
                <a:avLst/>
              </a:prstGeom>
              <a:noFill/>
              <a:ln w="19050">
                <a:solidFill>
                  <a:srgbClr val="0000FF"/>
                </a:solidFill>
                <a:round/>
                <a:headEnd/>
                <a:tailEnd type="triangle" w="med" len="med"/>
              </a:ln>
            </p:spPr>
            <p:txBody>
              <a:bodyPr/>
              <a:lstStyle/>
              <a:p>
                <a:pPr eaLnBrk="1" fontAlgn="auto" hangingPunct="1">
                  <a:spcBef>
                    <a:spcPts val="0"/>
                  </a:spcBef>
                  <a:spcAft>
                    <a:spcPts val="0"/>
                  </a:spcAft>
                  <a:defRPr/>
                </a:pPr>
                <a:endParaRPr lang="en-US" sz="1800" kern="0" dirty="0">
                  <a:solidFill>
                    <a:sysClr val="windowText" lastClr="000000"/>
                  </a:solidFill>
                  <a:latin typeface="Optima"/>
                </a:endParaRPr>
              </a:p>
            </p:txBody>
          </p:sp>
          <p:sp>
            <p:nvSpPr>
              <p:cNvPr id="68" name="Line 13"/>
              <p:cNvSpPr>
                <a:spLocks noChangeShapeType="1"/>
              </p:cNvSpPr>
              <p:nvPr/>
            </p:nvSpPr>
            <p:spPr bwMode="auto">
              <a:xfrm>
                <a:off x="20120804" y="18577542"/>
                <a:ext cx="1174750" cy="0"/>
              </a:xfrm>
              <a:prstGeom prst="line">
                <a:avLst/>
              </a:prstGeom>
              <a:noFill/>
              <a:ln w="38100">
                <a:solidFill>
                  <a:srgbClr val="00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Optima"/>
                </a:endParaRPr>
              </a:p>
            </p:txBody>
          </p:sp>
          <p:sp>
            <p:nvSpPr>
              <p:cNvPr id="69" name="Line 14"/>
              <p:cNvSpPr>
                <a:spLocks noChangeShapeType="1"/>
              </p:cNvSpPr>
              <p:nvPr/>
            </p:nvSpPr>
            <p:spPr bwMode="auto">
              <a:xfrm>
                <a:off x="18474566" y="18577542"/>
                <a:ext cx="1174750" cy="0"/>
              </a:xfrm>
              <a:prstGeom prst="line">
                <a:avLst/>
              </a:prstGeom>
              <a:noFill/>
              <a:ln w="38100">
                <a:solidFill>
                  <a:srgbClr val="00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Optima"/>
                </a:endParaRPr>
              </a:p>
            </p:txBody>
          </p:sp>
          <p:sp>
            <p:nvSpPr>
              <p:cNvPr id="70" name="Line 15"/>
              <p:cNvSpPr>
                <a:spLocks noChangeShapeType="1"/>
              </p:cNvSpPr>
              <p:nvPr/>
            </p:nvSpPr>
            <p:spPr bwMode="auto">
              <a:xfrm>
                <a:off x="19435004" y="18479117"/>
                <a:ext cx="939800" cy="0"/>
              </a:xfrm>
              <a:prstGeom prst="line">
                <a:avLst/>
              </a:prstGeom>
              <a:noFill/>
              <a:ln w="38100">
                <a:solidFill>
                  <a:srgbClr val="FC0128"/>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Optima"/>
                </a:endParaRPr>
              </a:p>
            </p:txBody>
          </p:sp>
          <p:grpSp>
            <p:nvGrpSpPr>
              <p:cNvPr id="71" name="Group 16"/>
              <p:cNvGrpSpPr>
                <a:grpSpLocks/>
              </p:cNvGrpSpPr>
              <p:nvPr/>
            </p:nvGrpSpPr>
            <p:grpSpPr bwMode="auto">
              <a:xfrm>
                <a:off x="19670440" y="18617836"/>
                <a:ext cx="469913" cy="1341898"/>
                <a:chOff x="1104" y="3308"/>
                <a:chExt cx="96" cy="580"/>
              </a:xfrm>
            </p:grpSpPr>
            <p:sp>
              <p:nvSpPr>
                <p:cNvPr id="112" name="Rectangle 17" descr="60%"/>
                <p:cNvSpPr>
                  <a:spLocks noChangeArrowheads="1"/>
                </p:cNvSpPr>
                <p:nvPr/>
              </p:nvSpPr>
              <p:spPr bwMode="auto">
                <a:xfrm>
                  <a:off x="1104" y="3312"/>
                  <a:ext cx="96" cy="576"/>
                </a:xfrm>
                <a:prstGeom prst="rect">
                  <a:avLst/>
                </a:prstGeom>
                <a:pattFill prst="pct60">
                  <a:fgClr>
                    <a:srgbClr val="FC0128"/>
                  </a:fgClr>
                  <a:bgClr>
                    <a:srgbClr val="FFFFFF"/>
                  </a:bgClr>
                </a:pattFill>
                <a:ln w="12700">
                  <a:pattFill prst="pct60">
                    <a:fgClr>
                      <a:srgbClr val="FC0128"/>
                    </a:fgClr>
                    <a:bgClr>
                      <a:srgbClr val="FFFFFF"/>
                    </a:bgClr>
                  </a:pattFill>
                  <a:miter lim="800000"/>
                  <a:headEnd/>
                  <a:tailEnd/>
                </a:ln>
              </p:spPr>
              <p:txBody>
                <a:bodyPr wrap="none" anchor="ctr"/>
                <a:lstStyle/>
                <a:p>
                  <a:pPr eaLnBrk="1" fontAlgn="auto" hangingPunct="1">
                    <a:spcBef>
                      <a:spcPts val="0"/>
                    </a:spcBef>
                    <a:spcAft>
                      <a:spcPts val="0"/>
                    </a:spcAft>
                    <a:defRPr/>
                  </a:pPr>
                  <a:endParaRPr lang="en-US" sz="1800" kern="0" dirty="0">
                    <a:solidFill>
                      <a:sysClr val="windowText" lastClr="000000"/>
                    </a:solidFill>
                    <a:latin typeface="Optima"/>
                  </a:endParaRPr>
                </a:p>
              </p:txBody>
            </p:sp>
            <p:sp>
              <p:nvSpPr>
                <p:cNvPr id="113" name="Line 18"/>
                <p:cNvSpPr>
                  <a:spLocks noChangeShapeType="1"/>
                </p:cNvSpPr>
                <p:nvPr/>
              </p:nvSpPr>
              <p:spPr bwMode="auto">
                <a:xfrm>
                  <a:off x="1150" y="3308"/>
                  <a:ext cx="0" cy="576"/>
                </a:xfrm>
                <a:prstGeom prst="line">
                  <a:avLst/>
                </a:prstGeom>
                <a:noFill/>
                <a:ln w="57150">
                  <a:solidFill>
                    <a:srgbClr val="FC0128"/>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Optima"/>
                  </a:endParaRPr>
                </a:p>
              </p:txBody>
            </p:sp>
          </p:grpSp>
          <p:grpSp>
            <p:nvGrpSpPr>
              <p:cNvPr id="72" name="Group 19"/>
              <p:cNvGrpSpPr>
                <a:grpSpLocks/>
              </p:cNvGrpSpPr>
              <p:nvPr/>
            </p:nvGrpSpPr>
            <p:grpSpPr bwMode="auto">
              <a:xfrm>
                <a:off x="19697425" y="18154137"/>
                <a:ext cx="404823" cy="666981"/>
                <a:chOff x="875" y="2105"/>
                <a:chExt cx="255" cy="420"/>
              </a:xfrm>
            </p:grpSpPr>
            <p:grpSp>
              <p:nvGrpSpPr>
                <p:cNvPr id="103" name="Group 20"/>
                <p:cNvGrpSpPr>
                  <a:grpSpLocks/>
                </p:cNvGrpSpPr>
                <p:nvPr/>
              </p:nvGrpSpPr>
              <p:grpSpPr bwMode="auto">
                <a:xfrm>
                  <a:off x="962" y="2105"/>
                  <a:ext cx="69" cy="300"/>
                  <a:chOff x="1081" y="3618"/>
                  <a:chExt cx="69" cy="300"/>
                </a:xfrm>
              </p:grpSpPr>
              <p:sp>
                <p:nvSpPr>
                  <p:cNvPr id="110" name="Freeform 21"/>
                  <p:cNvSpPr>
                    <a:spLocks/>
                  </p:cNvSpPr>
                  <p:nvPr/>
                </p:nvSpPr>
                <p:spPr bwMode="auto">
                  <a:xfrm>
                    <a:off x="1081" y="3669"/>
                    <a:ext cx="69" cy="249"/>
                  </a:xfrm>
                  <a:custGeom>
                    <a:avLst/>
                    <a:gdLst>
                      <a:gd name="T0" fmla="*/ 0 w 321"/>
                      <a:gd name="T1" fmla="*/ 1 h 1746"/>
                      <a:gd name="T2" fmla="*/ 0 w 321"/>
                      <a:gd name="T3" fmla="*/ 1 h 1746"/>
                      <a:gd name="T4" fmla="*/ 1 w 321"/>
                      <a:gd name="T5" fmla="*/ 1 h 1746"/>
                      <a:gd name="T6" fmla="*/ 1 w 321"/>
                      <a:gd name="T7" fmla="*/ 1 h 1746"/>
                      <a:gd name="T8" fmla="*/ 0 w 321"/>
                      <a:gd name="T9" fmla="*/ 1 h 1746"/>
                      <a:gd name="T10" fmla="*/ 0 w 321"/>
                      <a:gd name="T11" fmla="*/ 1 h 1746"/>
                      <a:gd name="T12" fmla="*/ 0 w 321"/>
                      <a:gd name="T13" fmla="*/ 1 h 1746"/>
                      <a:gd name="T14" fmla="*/ 0 w 321"/>
                      <a:gd name="T15" fmla="*/ 1 h 1746"/>
                      <a:gd name="T16" fmla="*/ 0 w 321"/>
                      <a:gd name="T17" fmla="*/ 1 h 1746"/>
                      <a:gd name="T18" fmla="*/ 0 w 321"/>
                      <a:gd name="T19" fmla="*/ 1 h 1746"/>
                      <a:gd name="T20" fmla="*/ 0 w 321"/>
                      <a:gd name="T21" fmla="*/ 1 h 1746"/>
                      <a:gd name="T22" fmla="*/ 0 w 321"/>
                      <a:gd name="T23" fmla="*/ 1 h 1746"/>
                      <a:gd name="T24" fmla="*/ 0 w 321"/>
                      <a:gd name="T25" fmla="*/ 1 h 1746"/>
                      <a:gd name="T26" fmla="*/ 0 w 321"/>
                      <a:gd name="T27" fmla="*/ 0 h 1746"/>
                      <a:gd name="T28" fmla="*/ 0 w 321"/>
                      <a:gd name="T29" fmla="*/ 0 h 1746"/>
                      <a:gd name="T30" fmla="*/ 0 w 321"/>
                      <a:gd name="T31" fmla="*/ 0 h 1746"/>
                      <a:gd name="T32" fmla="*/ 1 w 321"/>
                      <a:gd name="T33" fmla="*/ 0 h 1746"/>
                      <a:gd name="T34" fmla="*/ 1 w 321"/>
                      <a:gd name="T35" fmla="*/ 0 h 1746"/>
                      <a:gd name="T36" fmla="*/ 1 w 321"/>
                      <a:gd name="T37" fmla="*/ 0 h 1746"/>
                      <a:gd name="T38" fmla="*/ 1 w 321"/>
                      <a:gd name="T39" fmla="*/ 0 h 1746"/>
                      <a:gd name="T40" fmla="*/ 1 w 321"/>
                      <a:gd name="T41" fmla="*/ 0 h 1746"/>
                      <a:gd name="T42" fmla="*/ 0 w 321"/>
                      <a:gd name="T43" fmla="*/ 0 h 1746"/>
                      <a:gd name="T44" fmla="*/ 0 w 321"/>
                      <a:gd name="T45" fmla="*/ 0 h 1746"/>
                      <a:gd name="T46" fmla="*/ 0 w 321"/>
                      <a:gd name="T47" fmla="*/ 0 h 1746"/>
                      <a:gd name="T48" fmla="*/ 0 w 321"/>
                      <a:gd name="T49" fmla="*/ 0 h 1746"/>
                      <a:gd name="T50" fmla="*/ 0 w 321"/>
                      <a:gd name="T51" fmla="*/ 0 h 1746"/>
                      <a:gd name="T52" fmla="*/ 0 w 321"/>
                      <a:gd name="T53" fmla="*/ 0 h 1746"/>
                      <a:gd name="T54" fmla="*/ 0 w 321"/>
                      <a:gd name="T55" fmla="*/ 0 h 1746"/>
                      <a:gd name="T56" fmla="*/ 0 w 321"/>
                      <a:gd name="T57" fmla="*/ 0 h 1746"/>
                      <a:gd name="T58" fmla="*/ 0 w 321"/>
                      <a:gd name="T59" fmla="*/ 0 h 1746"/>
                      <a:gd name="T60" fmla="*/ 0 w 321"/>
                      <a:gd name="T61" fmla="*/ 0 h 1746"/>
                      <a:gd name="T62" fmla="*/ 0 w 321"/>
                      <a:gd name="T63" fmla="*/ 0 h 1746"/>
                      <a:gd name="T64" fmla="*/ 1 w 321"/>
                      <a:gd name="T65" fmla="*/ 0 h 1746"/>
                      <a:gd name="T66" fmla="*/ 1 w 321"/>
                      <a:gd name="T67" fmla="*/ 0 h 1746"/>
                      <a:gd name="T68" fmla="*/ 1 w 321"/>
                      <a:gd name="T69" fmla="*/ 0 h 1746"/>
                      <a:gd name="T70" fmla="*/ 1 w 321"/>
                      <a:gd name="T71" fmla="*/ 0 h 1746"/>
                      <a:gd name="T72" fmla="*/ 0 w 321"/>
                      <a:gd name="T73" fmla="*/ 0 h 1746"/>
                      <a:gd name="T74" fmla="*/ 0 w 321"/>
                      <a:gd name="T75" fmla="*/ 0 h 1746"/>
                      <a:gd name="T76" fmla="*/ 0 w 321"/>
                      <a:gd name="T77" fmla="*/ 0 h 1746"/>
                      <a:gd name="T78" fmla="*/ 0 w 321"/>
                      <a:gd name="T79" fmla="*/ 0 h 1746"/>
                      <a:gd name="T80" fmla="*/ 0 w 321"/>
                      <a:gd name="T81" fmla="*/ 0 h 1746"/>
                      <a:gd name="T82" fmla="*/ 0 w 321"/>
                      <a:gd name="T83" fmla="*/ 0 h 1746"/>
                      <a:gd name="T84" fmla="*/ 0 w 321"/>
                      <a:gd name="T85" fmla="*/ 0 h 1746"/>
                      <a:gd name="T86" fmla="*/ 0 w 321"/>
                      <a:gd name="T87" fmla="*/ 0 h 1746"/>
                      <a:gd name="T88" fmla="*/ 0 w 321"/>
                      <a:gd name="T89" fmla="*/ 0 h 1746"/>
                      <a:gd name="T90" fmla="*/ 0 w 321"/>
                      <a:gd name="T91" fmla="*/ 0 h 1746"/>
                      <a:gd name="T92" fmla="*/ 0 w 321"/>
                      <a:gd name="T93" fmla="*/ 0 h 17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1"/>
                      <a:gd name="T142" fmla="*/ 0 h 1746"/>
                      <a:gd name="T143" fmla="*/ 321 w 321"/>
                      <a:gd name="T144" fmla="*/ 1746 h 17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1" h="1746">
                        <a:moveTo>
                          <a:pt x="143" y="1746"/>
                        </a:moveTo>
                        <a:cubicBezTo>
                          <a:pt x="174" y="1741"/>
                          <a:pt x="219" y="1733"/>
                          <a:pt x="245" y="1716"/>
                        </a:cubicBezTo>
                        <a:cubicBezTo>
                          <a:pt x="253" y="1704"/>
                          <a:pt x="261" y="1692"/>
                          <a:pt x="269" y="1680"/>
                        </a:cubicBezTo>
                        <a:cubicBezTo>
                          <a:pt x="274" y="1672"/>
                          <a:pt x="278" y="1653"/>
                          <a:pt x="278" y="1653"/>
                        </a:cubicBezTo>
                        <a:cubicBezTo>
                          <a:pt x="276" y="1615"/>
                          <a:pt x="285" y="1566"/>
                          <a:pt x="248" y="1542"/>
                        </a:cubicBezTo>
                        <a:cubicBezTo>
                          <a:pt x="218" y="1497"/>
                          <a:pt x="152" y="1477"/>
                          <a:pt x="107" y="1452"/>
                        </a:cubicBezTo>
                        <a:cubicBezTo>
                          <a:pt x="91" y="1443"/>
                          <a:pt x="79" y="1431"/>
                          <a:pt x="62" y="1425"/>
                        </a:cubicBezTo>
                        <a:cubicBezTo>
                          <a:pt x="56" y="1416"/>
                          <a:pt x="38" y="1404"/>
                          <a:pt x="38" y="1404"/>
                        </a:cubicBezTo>
                        <a:cubicBezTo>
                          <a:pt x="32" y="1394"/>
                          <a:pt x="23" y="1342"/>
                          <a:pt x="20" y="1326"/>
                        </a:cubicBezTo>
                        <a:cubicBezTo>
                          <a:pt x="25" y="1288"/>
                          <a:pt x="40" y="1272"/>
                          <a:pt x="71" y="1251"/>
                        </a:cubicBezTo>
                        <a:cubicBezTo>
                          <a:pt x="77" y="1247"/>
                          <a:pt x="82" y="1241"/>
                          <a:pt x="89" y="1239"/>
                        </a:cubicBezTo>
                        <a:cubicBezTo>
                          <a:pt x="98" y="1236"/>
                          <a:pt x="108" y="1235"/>
                          <a:pt x="116" y="1230"/>
                        </a:cubicBezTo>
                        <a:cubicBezTo>
                          <a:pt x="130" y="1221"/>
                          <a:pt x="145" y="1214"/>
                          <a:pt x="161" y="1209"/>
                        </a:cubicBezTo>
                        <a:cubicBezTo>
                          <a:pt x="168" y="1207"/>
                          <a:pt x="173" y="1201"/>
                          <a:pt x="179" y="1197"/>
                        </a:cubicBezTo>
                        <a:cubicBezTo>
                          <a:pt x="187" y="1192"/>
                          <a:pt x="205" y="1187"/>
                          <a:pt x="215" y="1182"/>
                        </a:cubicBezTo>
                        <a:cubicBezTo>
                          <a:pt x="224" y="1177"/>
                          <a:pt x="242" y="1167"/>
                          <a:pt x="242" y="1167"/>
                        </a:cubicBezTo>
                        <a:cubicBezTo>
                          <a:pt x="250" y="1156"/>
                          <a:pt x="256" y="1158"/>
                          <a:pt x="266" y="1149"/>
                        </a:cubicBezTo>
                        <a:cubicBezTo>
                          <a:pt x="277" y="1140"/>
                          <a:pt x="279" y="1135"/>
                          <a:pt x="287" y="1122"/>
                        </a:cubicBezTo>
                        <a:cubicBezTo>
                          <a:pt x="292" y="1114"/>
                          <a:pt x="299" y="1095"/>
                          <a:pt x="299" y="1095"/>
                        </a:cubicBezTo>
                        <a:cubicBezTo>
                          <a:pt x="298" y="1079"/>
                          <a:pt x="302" y="1060"/>
                          <a:pt x="293" y="1047"/>
                        </a:cubicBezTo>
                        <a:cubicBezTo>
                          <a:pt x="287" y="1038"/>
                          <a:pt x="266" y="1026"/>
                          <a:pt x="266" y="1026"/>
                        </a:cubicBezTo>
                        <a:cubicBezTo>
                          <a:pt x="259" y="1016"/>
                          <a:pt x="252" y="1009"/>
                          <a:pt x="242" y="1002"/>
                        </a:cubicBezTo>
                        <a:cubicBezTo>
                          <a:pt x="237" y="994"/>
                          <a:pt x="228" y="984"/>
                          <a:pt x="221" y="978"/>
                        </a:cubicBezTo>
                        <a:cubicBezTo>
                          <a:pt x="216" y="973"/>
                          <a:pt x="209" y="970"/>
                          <a:pt x="203" y="966"/>
                        </a:cubicBezTo>
                        <a:cubicBezTo>
                          <a:pt x="200" y="964"/>
                          <a:pt x="194" y="960"/>
                          <a:pt x="194" y="960"/>
                        </a:cubicBezTo>
                        <a:cubicBezTo>
                          <a:pt x="177" y="934"/>
                          <a:pt x="117" y="904"/>
                          <a:pt x="89" y="885"/>
                        </a:cubicBezTo>
                        <a:cubicBezTo>
                          <a:pt x="77" y="877"/>
                          <a:pt x="65" y="869"/>
                          <a:pt x="53" y="861"/>
                        </a:cubicBezTo>
                        <a:cubicBezTo>
                          <a:pt x="47" y="857"/>
                          <a:pt x="35" y="849"/>
                          <a:pt x="35" y="849"/>
                        </a:cubicBezTo>
                        <a:cubicBezTo>
                          <a:pt x="31" y="836"/>
                          <a:pt x="20" y="822"/>
                          <a:pt x="11" y="813"/>
                        </a:cubicBezTo>
                        <a:cubicBezTo>
                          <a:pt x="6" y="797"/>
                          <a:pt x="0" y="779"/>
                          <a:pt x="11" y="762"/>
                        </a:cubicBezTo>
                        <a:cubicBezTo>
                          <a:pt x="24" y="743"/>
                          <a:pt x="48" y="743"/>
                          <a:pt x="65" y="732"/>
                        </a:cubicBezTo>
                        <a:cubicBezTo>
                          <a:pt x="115" y="699"/>
                          <a:pt x="165" y="663"/>
                          <a:pt x="218" y="636"/>
                        </a:cubicBezTo>
                        <a:cubicBezTo>
                          <a:pt x="240" y="625"/>
                          <a:pt x="261" y="617"/>
                          <a:pt x="281" y="603"/>
                        </a:cubicBezTo>
                        <a:cubicBezTo>
                          <a:pt x="291" y="596"/>
                          <a:pt x="308" y="579"/>
                          <a:pt x="308" y="579"/>
                        </a:cubicBezTo>
                        <a:cubicBezTo>
                          <a:pt x="315" y="557"/>
                          <a:pt x="321" y="528"/>
                          <a:pt x="299" y="513"/>
                        </a:cubicBezTo>
                        <a:cubicBezTo>
                          <a:pt x="288" y="496"/>
                          <a:pt x="271" y="484"/>
                          <a:pt x="260" y="468"/>
                        </a:cubicBezTo>
                        <a:cubicBezTo>
                          <a:pt x="254" y="460"/>
                          <a:pt x="247" y="448"/>
                          <a:pt x="239" y="441"/>
                        </a:cubicBezTo>
                        <a:cubicBezTo>
                          <a:pt x="234" y="436"/>
                          <a:pt x="228" y="431"/>
                          <a:pt x="221" y="429"/>
                        </a:cubicBezTo>
                        <a:cubicBezTo>
                          <a:pt x="218" y="428"/>
                          <a:pt x="212" y="426"/>
                          <a:pt x="212" y="426"/>
                        </a:cubicBezTo>
                        <a:cubicBezTo>
                          <a:pt x="206" y="409"/>
                          <a:pt x="206" y="403"/>
                          <a:pt x="191" y="393"/>
                        </a:cubicBezTo>
                        <a:cubicBezTo>
                          <a:pt x="187" y="387"/>
                          <a:pt x="180" y="384"/>
                          <a:pt x="176" y="378"/>
                        </a:cubicBezTo>
                        <a:cubicBezTo>
                          <a:pt x="168" y="366"/>
                          <a:pt x="165" y="345"/>
                          <a:pt x="161" y="330"/>
                        </a:cubicBezTo>
                        <a:cubicBezTo>
                          <a:pt x="163" y="288"/>
                          <a:pt x="165" y="253"/>
                          <a:pt x="170" y="213"/>
                        </a:cubicBezTo>
                        <a:cubicBezTo>
                          <a:pt x="167" y="171"/>
                          <a:pt x="163" y="134"/>
                          <a:pt x="173" y="93"/>
                        </a:cubicBezTo>
                        <a:cubicBezTo>
                          <a:pt x="172" y="76"/>
                          <a:pt x="172" y="59"/>
                          <a:pt x="170" y="42"/>
                        </a:cubicBezTo>
                        <a:cubicBezTo>
                          <a:pt x="169" y="36"/>
                          <a:pt x="164" y="24"/>
                          <a:pt x="164" y="24"/>
                        </a:cubicBezTo>
                        <a:cubicBezTo>
                          <a:pt x="168" y="8"/>
                          <a:pt x="167" y="16"/>
                          <a:pt x="167" y="0"/>
                        </a:cubicBezTo>
                      </a:path>
                    </a:pathLst>
                  </a:custGeom>
                  <a:noFill/>
                  <a:ln w="12700">
                    <a:solidFill>
                      <a:srgbClr val="FC0128"/>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Optima"/>
                    </a:endParaRPr>
                  </a:p>
                </p:txBody>
              </p:sp>
              <p:sp>
                <p:nvSpPr>
                  <p:cNvPr id="111" name="Line 22"/>
                  <p:cNvSpPr>
                    <a:spLocks noChangeShapeType="1"/>
                  </p:cNvSpPr>
                  <p:nvPr/>
                </p:nvSpPr>
                <p:spPr bwMode="auto">
                  <a:xfrm flipV="1">
                    <a:off x="1116" y="3618"/>
                    <a:ext cx="0" cy="63"/>
                  </a:xfrm>
                  <a:prstGeom prst="line">
                    <a:avLst/>
                  </a:prstGeom>
                  <a:noFill/>
                  <a:ln w="12700">
                    <a:solidFill>
                      <a:srgbClr val="FC0128"/>
                    </a:solidFill>
                    <a:round/>
                    <a:headEnd/>
                    <a:tailEnd type="triangle" w="med" len="med"/>
                  </a:ln>
                </p:spPr>
                <p:txBody>
                  <a:bodyPr/>
                  <a:lstStyle/>
                  <a:p>
                    <a:pPr eaLnBrk="1" fontAlgn="auto" hangingPunct="1">
                      <a:spcBef>
                        <a:spcPts val="0"/>
                      </a:spcBef>
                      <a:spcAft>
                        <a:spcPts val="0"/>
                      </a:spcAft>
                      <a:defRPr/>
                    </a:pPr>
                    <a:endParaRPr lang="en-US" sz="1800" kern="0" dirty="0">
                      <a:solidFill>
                        <a:sysClr val="windowText" lastClr="000000"/>
                      </a:solidFill>
                      <a:latin typeface="Optima"/>
                    </a:endParaRPr>
                  </a:p>
                </p:txBody>
              </p:sp>
            </p:grpSp>
            <p:grpSp>
              <p:nvGrpSpPr>
                <p:cNvPr id="104" name="Group 23"/>
                <p:cNvGrpSpPr>
                  <a:grpSpLocks/>
                </p:cNvGrpSpPr>
                <p:nvPr/>
              </p:nvGrpSpPr>
              <p:grpSpPr bwMode="auto">
                <a:xfrm>
                  <a:off x="1061" y="2222"/>
                  <a:ext cx="69" cy="300"/>
                  <a:chOff x="1081" y="3618"/>
                  <a:chExt cx="69" cy="300"/>
                </a:xfrm>
              </p:grpSpPr>
              <p:sp>
                <p:nvSpPr>
                  <p:cNvPr id="108" name="Freeform 24"/>
                  <p:cNvSpPr>
                    <a:spLocks/>
                  </p:cNvSpPr>
                  <p:nvPr/>
                </p:nvSpPr>
                <p:spPr bwMode="auto">
                  <a:xfrm>
                    <a:off x="1081" y="3669"/>
                    <a:ext cx="69" cy="249"/>
                  </a:xfrm>
                  <a:custGeom>
                    <a:avLst/>
                    <a:gdLst>
                      <a:gd name="T0" fmla="*/ 0 w 321"/>
                      <a:gd name="T1" fmla="*/ 1 h 1746"/>
                      <a:gd name="T2" fmla="*/ 0 w 321"/>
                      <a:gd name="T3" fmla="*/ 1 h 1746"/>
                      <a:gd name="T4" fmla="*/ 1 w 321"/>
                      <a:gd name="T5" fmla="*/ 1 h 1746"/>
                      <a:gd name="T6" fmla="*/ 1 w 321"/>
                      <a:gd name="T7" fmla="*/ 1 h 1746"/>
                      <a:gd name="T8" fmla="*/ 0 w 321"/>
                      <a:gd name="T9" fmla="*/ 1 h 1746"/>
                      <a:gd name="T10" fmla="*/ 0 w 321"/>
                      <a:gd name="T11" fmla="*/ 1 h 1746"/>
                      <a:gd name="T12" fmla="*/ 0 w 321"/>
                      <a:gd name="T13" fmla="*/ 1 h 1746"/>
                      <a:gd name="T14" fmla="*/ 0 w 321"/>
                      <a:gd name="T15" fmla="*/ 1 h 1746"/>
                      <a:gd name="T16" fmla="*/ 0 w 321"/>
                      <a:gd name="T17" fmla="*/ 1 h 1746"/>
                      <a:gd name="T18" fmla="*/ 0 w 321"/>
                      <a:gd name="T19" fmla="*/ 1 h 1746"/>
                      <a:gd name="T20" fmla="*/ 0 w 321"/>
                      <a:gd name="T21" fmla="*/ 1 h 1746"/>
                      <a:gd name="T22" fmla="*/ 0 w 321"/>
                      <a:gd name="T23" fmla="*/ 1 h 1746"/>
                      <a:gd name="T24" fmla="*/ 0 w 321"/>
                      <a:gd name="T25" fmla="*/ 1 h 1746"/>
                      <a:gd name="T26" fmla="*/ 0 w 321"/>
                      <a:gd name="T27" fmla="*/ 0 h 1746"/>
                      <a:gd name="T28" fmla="*/ 0 w 321"/>
                      <a:gd name="T29" fmla="*/ 0 h 1746"/>
                      <a:gd name="T30" fmla="*/ 0 w 321"/>
                      <a:gd name="T31" fmla="*/ 0 h 1746"/>
                      <a:gd name="T32" fmla="*/ 1 w 321"/>
                      <a:gd name="T33" fmla="*/ 0 h 1746"/>
                      <a:gd name="T34" fmla="*/ 1 w 321"/>
                      <a:gd name="T35" fmla="*/ 0 h 1746"/>
                      <a:gd name="T36" fmla="*/ 1 w 321"/>
                      <a:gd name="T37" fmla="*/ 0 h 1746"/>
                      <a:gd name="T38" fmla="*/ 1 w 321"/>
                      <a:gd name="T39" fmla="*/ 0 h 1746"/>
                      <a:gd name="T40" fmla="*/ 1 w 321"/>
                      <a:gd name="T41" fmla="*/ 0 h 1746"/>
                      <a:gd name="T42" fmla="*/ 0 w 321"/>
                      <a:gd name="T43" fmla="*/ 0 h 1746"/>
                      <a:gd name="T44" fmla="*/ 0 w 321"/>
                      <a:gd name="T45" fmla="*/ 0 h 1746"/>
                      <a:gd name="T46" fmla="*/ 0 w 321"/>
                      <a:gd name="T47" fmla="*/ 0 h 1746"/>
                      <a:gd name="T48" fmla="*/ 0 w 321"/>
                      <a:gd name="T49" fmla="*/ 0 h 1746"/>
                      <a:gd name="T50" fmla="*/ 0 w 321"/>
                      <a:gd name="T51" fmla="*/ 0 h 1746"/>
                      <a:gd name="T52" fmla="*/ 0 w 321"/>
                      <a:gd name="T53" fmla="*/ 0 h 1746"/>
                      <a:gd name="T54" fmla="*/ 0 w 321"/>
                      <a:gd name="T55" fmla="*/ 0 h 1746"/>
                      <a:gd name="T56" fmla="*/ 0 w 321"/>
                      <a:gd name="T57" fmla="*/ 0 h 1746"/>
                      <a:gd name="T58" fmla="*/ 0 w 321"/>
                      <a:gd name="T59" fmla="*/ 0 h 1746"/>
                      <a:gd name="T60" fmla="*/ 0 w 321"/>
                      <a:gd name="T61" fmla="*/ 0 h 1746"/>
                      <a:gd name="T62" fmla="*/ 0 w 321"/>
                      <a:gd name="T63" fmla="*/ 0 h 1746"/>
                      <a:gd name="T64" fmla="*/ 1 w 321"/>
                      <a:gd name="T65" fmla="*/ 0 h 1746"/>
                      <a:gd name="T66" fmla="*/ 1 w 321"/>
                      <a:gd name="T67" fmla="*/ 0 h 1746"/>
                      <a:gd name="T68" fmla="*/ 1 w 321"/>
                      <a:gd name="T69" fmla="*/ 0 h 1746"/>
                      <a:gd name="T70" fmla="*/ 1 w 321"/>
                      <a:gd name="T71" fmla="*/ 0 h 1746"/>
                      <a:gd name="T72" fmla="*/ 0 w 321"/>
                      <a:gd name="T73" fmla="*/ 0 h 1746"/>
                      <a:gd name="T74" fmla="*/ 0 w 321"/>
                      <a:gd name="T75" fmla="*/ 0 h 1746"/>
                      <a:gd name="T76" fmla="*/ 0 w 321"/>
                      <a:gd name="T77" fmla="*/ 0 h 1746"/>
                      <a:gd name="T78" fmla="*/ 0 w 321"/>
                      <a:gd name="T79" fmla="*/ 0 h 1746"/>
                      <a:gd name="T80" fmla="*/ 0 w 321"/>
                      <a:gd name="T81" fmla="*/ 0 h 1746"/>
                      <a:gd name="T82" fmla="*/ 0 w 321"/>
                      <a:gd name="T83" fmla="*/ 0 h 1746"/>
                      <a:gd name="T84" fmla="*/ 0 w 321"/>
                      <a:gd name="T85" fmla="*/ 0 h 1746"/>
                      <a:gd name="T86" fmla="*/ 0 w 321"/>
                      <a:gd name="T87" fmla="*/ 0 h 1746"/>
                      <a:gd name="T88" fmla="*/ 0 w 321"/>
                      <a:gd name="T89" fmla="*/ 0 h 1746"/>
                      <a:gd name="T90" fmla="*/ 0 w 321"/>
                      <a:gd name="T91" fmla="*/ 0 h 1746"/>
                      <a:gd name="T92" fmla="*/ 0 w 321"/>
                      <a:gd name="T93" fmla="*/ 0 h 17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1"/>
                      <a:gd name="T142" fmla="*/ 0 h 1746"/>
                      <a:gd name="T143" fmla="*/ 321 w 321"/>
                      <a:gd name="T144" fmla="*/ 1746 h 17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1" h="1746">
                        <a:moveTo>
                          <a:pt x="143" y="1746"/>
                        </a:moveTo>
                        <a:cubicBezTo>
                          <a:pt x="174" y="1741"/>
                          <a:pt x="219" y="1733"/>
                          <a:pt x="245" y="1716"/>
                        </a:cubicBezTo>
                        <a:cubicBezTo>
                          <a:pt x="253" y="1704"/>
                          <a:pt x="261" y="1692"/>
                          <a:pt x="269" y="1680"/>
                        </a:cubicBezTo>
                        <a:cubicBezTo>
                          <a:pt x="274" y="1672"/>
                          <a:pt x="278" y="1653"/>
                          <a:pt x="278" y="1653"/>
                        </a:cubicBezTo>
                        <a:cubicBezTo>
                          <a:pt x="276" y="1615"/>
                          <a:pt x="285" y="1566"/>
                          <a:pt x="248" y="1542"/>
                        </a:cubicBezTo>
                        <a:cubicBezTo>
                          <a:pt x="218" y="1497"/>
                          <a:pt x="152" y="1477"/>
                          <a:pt x="107" y="1452"/>
                        </a:cubicBezTo>
                        <a:cubicBezTo>
                          <a:pt x="91" y="1443"/>
                          <a:pt x="79" y="1431"/>
                          <a:pt x="62" y="1425"/>
                        </a:cubicBezTo>
                        <a:cubicBezTo>
                          <a:pt x="56" y="1416"/>
                          <a:pt x="38" y="1404"/>
                          <a:pt x="38" y="1404"/>
                        </a:cubicBezTo>
                        <a:cubicBezTo>
                          <a:pt x="32" y="1394"/>
                          <a:pt x="23" y="1342"/>
                          <a:pt x="20" y="1326"/>
                        </a:cubicBezTo>
                        <a:cubicBezTo>
                          <a:pt x="25" y="1288"/>
                          <a:pt x="40" y="1272"/>
                          <a:pt x="71" y="1251"/>
                        </a:cubicBezTo>
                        <a:cubicBezTo>
                          <a:pt x="77" y="1247"/>
                          <a:pt x="82" y="1241"/>
                          <a:pt x="89" y="1239"/>
                        </a:cubicBezTo>
                        <a:cubicBezTo>
                          <a:pt x="98" y="1236"/>
                          <a:pt x="108" y="1235"/>
                          <a:pt x="116" y="1230"/>
                        </a:cubicBezTo>
                        <a:cubicBezTo>
                          <a:pt x="130" y="1221"/>
                          <a:pt x="145" y="1214"/>
                          <a:pt x="161" y="1209"/>
                        </a:cubicBezTo>
                        <a:cubicBezTo>
                          <a:pt x="168" y="1207"/>
                          <a:pt x="173" y="1201"/>
                          <a:pt x="179" y="1197"/>
                        </a:cubicBezTo>
                        <a:cubicBezTo>
                          <a:pt x="187" y="1192"/>
                          <a:pt x="205" y="1187"/>
                          <a:pt x="215" y="1182"/>
                        </a:cubicBezTo>
                        <a:cubicBezTo>
                          <a:pt x="224" y="1177"/>
                          <a:pt x="242" y="1167"/>
                          <a:pt x="242" y="1167"/>
                        </a:cubicBezTo>
                        <a:cubicBezTo>
                          <a:pt x="250" y="1156"/>
                          <a:pt x="256" y="1158"/>
                          <a:pt x="266" y="1149"/>
                        </a:cubicBezTo>
                        <a:cubicBezTo>
                          <a:pt x="277" y="1140"/>
                          <a:pt x="279" y="1135"/>
                          <a:pt x="287" y="1122"/>
                        </a:cubicBezTo>
                        <a:cubicBezTo>
                          <a:pt x="292" y="1114"/>
                          <a:pt x="299" y="1095"/>
                          <a:pt x="299" y="1095"/>
                        </a:cubicBezTo>
                        <a:cubicBezTo>
                          <a:pt x="298" y="1079"/>
                          <a:pt x="302" y="1060"/>
                          <a:pt x="293" y="1047"/>
                        </a:cubicBezTo>
                        <a:cubicBezTo>
                          <a:pt x="287" y="1038"/>
                          <a:pt x="266" y="1026"/>
                          <a:pt x="266" y="1026"/>
                        </a:cubicBezTo>
                        <a:cubicBezTo>
                          <a:pt x="259" y="1016"/>
                          <a:pt x="252" y="1009"/>
                          <a:pt x="242" y="1002"/>
                        </a:cubicBezTo>
                        <a:cubicBezTo>
                          <a:pt x="237" y="994"/>
                          <a:pt x="228" y="984"/>
                          <a:pt x="221" y="978"/>
                        </a:cubicBezTo>
                        <a:cubicBezTo>
                          <a:pt x="216" y="973"/>
                          <a:pt x="209" y="970"/>
                          <a:pt x="203" y="966"/>
                        </a:cubicBezTo>
                        <a:cubicBezTo>
                          <a:pt x="200" y="964"/>
                          <a:pt x="194" y="960"/>
                          <a:pt x="194" y="960"/>
                        </a:cubicBezTo>
                        <a:cubicBezTo>
                          <a:pt x="177" y="934"/>
                          <a:pt x="117" y="904"/>
                          <a:pt x="89" y="885"/>
                        </a:cubicBezTo>
                        <a:cubicBezTo>
                          <a:pt x="77" y="877"/>
                          <a:pt x="65" y="869"/>
                          <a:pt x="53" y="861"/>
                        </a:cubicBezTo>
                        <a:cubicBezTo>
                          <a:pt x="47" y="857"/>
                          <a:pt x="35" y="849"/>
                          <a:pt x="35" y="849"/>
                        </a:cubicBezTo>
                        <a:cubicBezTo>
                          <a:pt x="31" y="836"/>
                          <a:pt x="20" y="822"/>
                          <a:pt x="11" y="813"/>
                        </a:cubicBezTo>
                        <a:cubicBezTo>
                          <a:pt x="6" y="797"/>
                          <a:pt x="0" y="779"/>
                          <a:pt x="11" y="762"/>
                        </a:cubicBezTo>
                        <a:cubicBezTo>
                          <a:pt x="24" y="743"/>
                          <a:pt x="48" y="743"/>
                          <a:pt x="65" y="732"/>
                        </a:cubicBezTo>
                        <a:cubicBezTo>
                          <a:pt x="115" y="699"/>
                          <a:pt x="165" y="663"/>
                          <a:pt x="218" y="636"/>
                        </a:cubicBezTo>
                        <a:cubicBezTo>
                          <a:pt x="240" y="625"/>
                          <a:pt x="261" y="617"/>
                          <a:pt x="281" y="603"/>
                        </a:cubicBezTo>
                        <a:cubicBezTo>
                          <a:pt x="291" y="596"/>
                          <a:pt x="308" y="579"/>
                          <a:pt x="308" y="579"/>
                        </a:cubicBezTo>
                        <a:cubicBezTo>
                          <a:pt x="315" y="557"/>
                          <a:pt x="321" y="528"/>
                          <a:pt x="299" y="513"/>
                        </a:cubicBezTo>
                        <a:cubicBezTo>
                          <a:pt x="288" y="496"/>
                          <a:pt x="271" y="484"/>
                          <a:pt x="260" y="468"/>
                        </a:cubicBezTo>
                        <a:cubicBezTo>
                          <a:pt x="254" y="460"/>
                          <a:pt x="247" y="448"/>
                          <a:pt x="239" y="441"/>
                        </a:cubicBezTo>
                        <a:cubicBezTo>
                          <a:pt x="234" y="436"/>
                          <a:pt x="228" y="431"/>
                          <a:pt x="221" y="429"/>
                        </a:cubicBezTo>
                        <a:cubicBezTo>
                          <a:pt x="218" y="428"/>
                          <a:pt x="212" y="426"/>
                          <a:pt x="212" y="426"/>
                        </a:cubicBezTo>
                        <a:cubicBezTo>
                          <a:pt x="206" y="409"/>
                          <a:pt x="206" y="403"/>
                          <a:pt x="191" y="393"/>
                        </a:cubicBezTo>
                        <a:cubicBezTo>
                          <a:pt x="187" y="387"/>
                          <a:pt x="180" y="384"/>
                          <a:pt x="176" y="378"/>
                        </a:cubicBezTo>
                        <a:cubicBezTo>
                          <a:pt x="168" y="366"/>
                          <a:pt x="165" y="345"/>
                          <a:pt x="161" y="330"/>
                        </a:cubicBezTo>
                        <a:cubicBezTo>
                          <a:pt x="163" y="288"/>
                          <a:pt x="165" y="253"/>
                          <a:pt x="170" y="213"/>
                        </a:cubicBezTo>
                        <a:cubicBezTo>
                          <a:pt x="167" y="171"/>
                          <a:pt x="163" y="134"/>
                          <a:pt x="173" y="93"/>
                        </a:cubicBezTo>
                        <a:cubicBezTo>
                          <a:pt x="172" y="76"/>
                          <a:pt x="172" y="59"/>
                          <a:pt x="170" y="42"/>
                        </a:cubicBezTo>
                        <a:cubicBezTo>
                          <a:pt x="169" y="36"/>
                          <a:pt x="164" y="24"/>
                          <a:pt x="164" y="24"/>
                        </a:cubicBezTo>
                        <a:cubicBezTo>
                          <a:pt x="168" y="8"/>
                          <a:pt x="167" y="16"/>
                          <a:pt x="167" y="0"/>
                        </a:cubicBezTo>
                      </a:path>
                    </a:pathLst>
                  </a:custGeom>
                  <a:noFill/>
                  <a:ln w="12700">
                    <a:solidFill>
                      <a:srgbClr val="FC0128"/>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Optima"/>
                    </a:endParaRPr>
                  </a:p>
                </p:txBody>
              </p:sp>
              <p:sp>
                <p:nvSpPr>
                  <p:cNvPr id="109" name="Line 25"/>
                  <p:cNvSpPr>
                    <a:spLocks noChangeShapeType="1"/>
                  </p:cNvSpPr>
                  <p:nvPr/>
                </p:nvSpPr>
                <p:spPr bwMode="auto">
                  <a:xfrm flipV="1">
                    <a:off x="1116" y="3618"/>
                    <a:ext cx="0" cy="63"/>
                  </a:xfrm>
                  <a:prstGeom prst="line">
                    <a:avLst/>
                  </a:prstGeom>
                  <a:noFill/>
                  <a:ln w="12700">
                    <a:solidFill>
                      <a:srgbClr val="FC0128"/>
                    </a:solidFill>
                    <a:round/>
                    <a:headEnd/>
                    <a:tailEnd type="triangle" w="med" len="med"/>
                  </a:ln>
                </p:spPr>
                <p:txBody>
                  <a:bodyPr/>
                  <a:lstStyle/>
                  <a:p>
                    <a:pPr eaLnBrk="1" fontAlgn="auto" hangingPunct="1">
                      <a:spcBef>
                        <a:spcPts val="0"/>
                      </a:spcBef>
                      <a:spcAft>
                        <a:spcPts val="0"/>
                      </a:spcAft>
                      <a:defRPr/>
                    </a:pPr>
                    <a:endParaRPr lang="en-US" sz="1800" kern="0" dirty="0">
                      <a:solidFill>
                        <a:sysClr val="windowText" lastClr="000000"/>
                      </a:solidFill>
                      <a:latin typeface="Optima"/>
                    </a:endParaRPr>
                  </a:p>
                </p:txBody>
              </p:sp>
            </p:grpSp>
            <p:grpSp>
              <p:nvGrpSpPr>
                <p:cNvPr id="105" name="Group 26"/>
                <p:cNvGrpSpPr>
                  <a:grpSpLocks/>
                </p:cNvGrpSpPr>
                <p:nvPr/>
              </p:nvGrpSpPr>
              <p:grpSpPr bwMode="auto">
                <a:xfrm>
                  <a:off x="875" y="2225"/>
                  <a:ext cx="69" cy="300"/>
                  <a:chOff x="1081" y="3618"/>
                  <a:chExt cx="69" cy="300"/>
                </a:xfrm>
              </p:grpSpPr>
              <p:sp>
                <p:nvSpPr>
                  <p:cNvPr id="106" name="Freeform 27"/>
                  <p:cNvSpPr>
                    <a:spLocks/>
                  </p:cNvSpPr>
                  <p:nvPr/>
                </p:nvSpPr>
                <p:spPr bwMode="auto">
                  <a:xfrm>
                    <a:off x="1081" y="3669"/>
                    <a:ext cx="69" cy="249"/>
                  </a:xfrm>
                  <a:custGeom>
                    <a:avLst/>
                    <a:gdLst>
                      <a:gd name="T0" fmla="*/ 0 w 321"/>
                      <a:gd name="T1" fmla="*/ 1 h 1746"/>
                      <a:gd name="T2" fmla="*/ 0 w 321"/>
                      <a:gd name="T3" fmla="*/ 1 h 1746"/>
                      <a:gd name="T4" fmla="*/ 1 w 321"/>
                      <a:gd name="T5" fmla="*/ 1 h 1746"/>
                      <a:gd name="T6" fmla="*/ 1 w 321"/>
                      <a:gd name="T7" fmla="*/ 1 h 1746"/>
                      <a:gd name="T8" fmla="*/ 0 w 321"/>
                      <a:gd name="T9" fmla="*/ 1 h 1746"/>
                      <a:gd name="T10" fmla="*/ 0 w 321"/>
                      <a:gd name="T11" fmla="*/ 1 h 1746"/>
                      <a:gd name="T12" fmla="*/ 0 w 321"/>
                      <a:gd name="T13" fmla="*/ 1 h 1746"/>
                      <a:gd name="T14" fmla="*/ 0 w 321"/>
                      <a:gd name="T15" fmla="*/ 1 h 1746"/>
                      <a:gd name="T16" fmla="*/ 0 w 321"/>
                      <a:gd name="T17" fmla="*/ 1 h 1746"/>
                      <a:gd name="T18" fmla="*/ 0 w 321"/>
                      <a:gd name="T19" fmla="*/ 1 h 1746"/>
                      <a:gd name="T20" fmla="*/ 0 w 321"/>
                      <a:gd name="T21" fmla="*/ 1 h 1746"/>
                      <a:gd name="T22" fmla="*/ 0 w 321"/>
                      <a:gd name="T23" fmla="*/ 1 h 1746"/>
                      <a:gd name="T24" fmla="*/ 0 w 321"/>
                      <a:gd name="T25" fmla="*/ 1 h 1746"/>
                      <a:gd name="T26" fmla="*/ 0 w 321"/>
                      <a:gd name="T27" fmla="*/ 0 h 1746"/>
                      <a:gd name="T28" fmla="*/ 0 w 321"/>
                      <a:gd name="T29" fmla="*/ 0 h 1746"/>
                      <a:gd name="T30" fmla="*/ 0 w 321"/>
                      <a:gd name="T31" fmla="*/ 0 h 1746"/>
                      <a:gd name="T32" fmla="*/ 1 w 321"/>
                      <a:gd name="T33" fmla="*/ 0 h 1746"/>
                      <a:gd name="T34" fmla="*/ 1 w 321"/>
                      <a:gd name="T35" fmla="*/ 0 h 1746"/>
                      <a:gd name="T36" fmla="*/ 1 w 321"/>
                      <a:gd name="T37" fmla="*/ 0 h 1746"/>
                      <a:gd name="T38" fmla="*/ 1 w 321"/>
                      <a:gd name="T39" fmla="*/ 0 h 1746"/>
                      <a:gd name="T40" fmla="*/ 1 w 321"/>
                      <a:gd name="T41" fmla="*/ 0 h 1746"/>
                      <a:gd name="T42" fmla="*/ 0 w 321"/>
                      <a:gd name="T43" fmla="*/ 0 h 1746"/>
                      <a:gd name="T44" fmla="*/ 0 w 321"/>
                      <a:gd name="T45" fmla="*/ 0 h 1746"/>
                      <a:gd name="T46" fmla="*/ 0 w 321"/>
                      <a:gd name="T47" fmla="*/ 0 h 1746"/>
                      <a:gd name="T48" fmla="*/ 0 w 321"/>
                      <a:gd name="T49" fmla="*/ 0 h 1746"/>
                      <a:gd name="T50" fmla="*/ 0 w 321"/>
                      <a:gd name="T51" fmla="*/ 0 h 1746"/>
                      <a:gd name="T52" fmla="*/ 0 w 321"/>
                      <a:gd name="T53" fmla="*/ 0 h 1746"/>
                      <a:gd name="T54" fmla="*/ 0 w 321"/>
                      <a:gd name="T55" fmla="*/ 0 h 1746"/>
                      <a:gd name="T56" fmla="*/ 0 w 321"/>
                      <a:gd name="T57" fmla="*/ 0 h 1746"/>
                      <a:gd name="T58" fmla="*/ 0 w 321"/>
                      <a:gd name="T59" fmla="*/ 0 h 1746"/>
                      <a:gd name="T60" fmla="*/ 0 w 321"/>
                      <a:gd name="T61" fmla="*/ 0 h 1746"/>
                      <a:gd name="T62" fmla="*/ 0 w 321"/>
                      <a:gd name="T63" fmla="*/ 0 h 1746"/>
                      <a:gd name="T64" fmla="*/ 1 w 321"/>
                      <a:gd name="T65" fmla="*/ 0 h 1746"/>
                      <a:gd name="T66" fmla="*/ 1 w 321"/>
                      <a:gd name="T67" fmla="*/ 0 h 1746"/>
                      <a:gd name="T68" fmla="*/ 1 w 321"/>
                      <a:gd name="T69" fmla="*/ 0 h 1746"/>
                      <a:gd name="T70" fmla="*/ 1 w 321"/>
                      <a:gd name="T71" fmla="*/ 0 h 1746"/>
                      <a:gd name="T72" fmla="*/ 0 w 321"/>
                      <a:gd name="T73" fmla="*/ 0 h 1746"/>
                      <a:gd name="T74" fmla="*/ 0 w 321"/>
                      <a:gd name="T75" fmla="*/ 0 h 1746"/>
                      <a:gd name="T76" fmla="*/ 0 w 321"/>
                      <a:gd name="T77" fmla="*/ 0 h 1746"/>
                      <a:gd name="T78" fmla="*/ 0 w 321"/>
                      <a:gd name="T79" fmla="*/ 0 h 1746"/>
                      <a:gd name="T80" fmla="*/ 0 w 321"/>
                      <a:gd name="T81" fmla="*/ 0 h 1746"/>
                      <a:gd name="T82" fmla="*/ 0 w 321"/>
                      <a:gd name="T83" fmla="*/ 0 h 1746"/>
                      <a:gd name="T84" fmla="*/ 0 w 321"/>
                      <a:gd name="T85" fmla="*/ 0 h 1746"/>
                      <a:gd name="T86" fmla="*/ 0 w 321"/>
                      <a:gd name="T87" fmla="*/ 0 h 1746"/>
                      <a:gd name="T88" fmla="*/ 0 w 321"/>
                      <a:gd name="T89" fmla="*/ 0 h 1746"/>
                      <a:gd name="T90" fmla="*/ 0 w 321"/>
                      <a:gd name="T91" fmla="*/ 0 h 1746"/>
                      <a:gd name="T92" fmla="*/ 0 w 321"/>
                      <a:gd name="T93" fmla="*/ 0 h 17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1"/>
                      <a:gd name="T142" fmla="*/ 0 h 1746"/>
                      <a:gd name="T143" fmla="*/ 321 w 321"/>
                      <a:gd name="T144" fmla="*/ 1746 h 17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1" h="1746">
                        <a:moveTo>
                          <a:pt x="143" y="1746"/>
                        </a:moveTo>
                        <a:cubicBezTo>
                          <a:pt x="174" y="1741"/>
                          <a:pt x="219" y="1733"/>
                          <a:pt x="245" y="1716"/>
                        </a:cubicBezTo>
                        <a:cubicBezTo>
                          <a:pt x="253" y="1704"/>
                          <a:pt x="261" y="1692"/>
                          <a:pt x="269" y="1680"/>
                        </a:cubicBezTo>
                        <a:cubicBezTo>
                          <a:pt x="274" y="1672"/>
                          <a:pt x="278" y="1653"/>
                          <a:pt x="278" y="1653"/>
                        </a:cubicBezTo>
                        <a:cubicBezTo>
                          <a:pt x="276" y="1615"/>
                          <a:pt x="285" y="1566"/>
                          <a:pt x="248" y="1542"/>
                        </a:cubicBezTo>
                        <a:cubicBezTo>
                          <a:pt x="218" y="1497"/>
                          <a:pt x="152" y="1477"/>
                          <a:pt x="107" y="1452"/>
                        </a:cubicBezTo>
                        <a:cubicBezTo>
                          <a:pt x="91" y="1443"/>
                          <a:pt x="79" y="1431"/>
                          <a:pt x="62" y="1425"/>
                        </a:cubicBezTo>
                        <a:cubicBezTo>
                          <a:pt x="56" y="1416"/>
                          <a:pt x="38" y="1404"/>
                          <a:pt x="38" y="1404"/>
                        </a:cubicBezTo>
                        <a:cubicBezTo>
                          <a:pt x="32" y="1394"/>
                          <a:pt x="23" y="1342"/>
                          <a:pt x="20" y="1326"/>
                        </a:cubicBezTo>
                        <a:cubicBezTo>
                          <a:pt x="25" y="1288"/>
                          <a:pt x="40" y="1272"/>
                          <a:pt x="71" y="1251"/>
                        </a:cubicBezTo>
                        <a:cubicBezTo>
                          <a:pt x="77" y="1247"/>
                          <a:pt x="82" y="1241"/>
                          <a:pt x="89" y="1239"/>
                        </a:cubicBezTo>
                        <a:cubicBezTo>
                          <a:pt x="98" y="1236"/>
                          <a:pt x="108" y="1235"/>
                          <a:pt x="116" y="1230"/>
                        </a:cubicBezTo>
                        <a:cubicBezTo>
                          <a:pt x="130" y="1221"/>
                          <a:pt x="145" y="1214"/>
                          <a:pt x="161" y="1209"/>
                        </a:cubicBezTo>
                        <a:cubicBezTo>
                          <a:pt x="168" y="1207"/>
                          <a:pt x="173" y="1201"/>
                          <a:pt x="179" y="1197"/>
                        </a:cubicBezTo>
                        <a:cubicBezTo>
                          <a:pt x="187" y="1192"/>
                          <a:pt x="205" y="1187"/>
                          <a:pt x="215" y="1182"/>
                        </a:cubicBezTo>
                        <a:cubicBezTo>
                          <a:pt x="224" y="1177"/>
                          <a:pt x="242" y="1167"/>
                          <a:pt x="242" y="1167"/>
                        </a:cubicBezTo>
                        <a:cubicBezTo>
                          <a:pt x="250" y="1156"/>
                          <a:pt x="256" y="1158"/>
                          <a:pt x="266" y="1149"/>
                        </a:cubicBezTo>
                        <a:cubicBezTo>
                          <a:pt x="277" y="1140"/>
                          <a:pt x="279" y="1135"/>
                          <a:pt x="287" y="1122"/>
                        </a:cubicBezTo>
                        <a:cubicBezTo>
                          <a:pt x="292" y="1114"/>
                          <a:pt x="299" y="1095"/>
                          <a:pt x="299" y="1095"/>
                        </a:cubicBezTo>
                        <a:cubicBezTo>
                          <a:pt x="298" y="1079"/>
                          <a:pt x="302" y="1060"/>
                          <a:pt x="293" y="1047"/>
                        </a:cubicBezTo>
                        <a:cubicBezTo>
                          <a:pt x="287" y="1038"/>
                          <a:pt x="266" y="1026"/>
                          <a:pt x="266" y="1026"/>
                        </a:cubicBezTo>
                        <a:cubicBezTo>
                          <a:pt x="259" y="1016"/>
                          <a:pt x="252" y="1009"/>
                          <a:pt x="242" y="1002"/>
                        </a:cubicBezTo>
                        <a:cubicBezTo>
                          <a:pt x="237" y="994"/>
                          <a:pt x="228" y="984"/>
                          <a:pt x="221" y="978"/>
                        </a:cubicBezTo>
                        <a:cubicBezTo>
                          <a:pt x="216" y="973"/>
                          <a:pt x="209" y="970"/>
                          <a:pt x="203" y="966"/>
                        </a:cubicBezTo>
                        <a:cubicBezTo>
                          <a:pt x="200" y="964"/>
                          <a:pt x="194" y="960"/>
                          <a:pt x="194" y="960"/>
                        </a:cubicBezTo>
                        <a:cubicBezTo>
                          <a:pt x="177" y="934"/>
                          <a:pt x="117" y="904"/>
                          <a:pt x="89" y="885"/>
                        </a:cubicBezTo>
                        <a:cubicBezTo>
                          <a:pt x="77" y="877"/>
                          <a:pt x="65" y="869"/>
                          <a:pt x="53" y="861"/>
                        </a:cubicBezTo>
                        <a:cubicBezTo>
                          <a:pt x="47" y="857"/>
                          <a:pt x="35" y="849"/>
                          <a:pt x="35" y="849"/>
                        </a:cubicBezTo>
                        <a:cubicBezTo>
                          <a:pt x="31" y="836"/>
                          <a:pt x="20" y="822"/>
                          <a:pt x="11" y="813"/>
                        </a:cubicBezTo>
                        <a:cubicBezTo>
                          <a:pt x="6" y="797"/>
                          <a:pt x="0" y="779"/>
                          <a:pt x="11" y="762"/>
                        </a:cubicBezTo>
                        <a:cubicBezTo>
                          <a:pt x="24" y="743"/>
                          <a:pt x="48" y="743"/>
                          <a:pt x="65" y="732"/>
                        </a:cubicBezTo>
                        <a:cubicBezTo>
                          <a:pt x="115" y="699"/>
                          <a:pt x="165" y="663"/>
                          <a:pt x="218" y="636"/>
                        </a:cubicBezTo>
                        <a:cubicBezTo>
                          <a:pt x="240" y="625"/>
                          <a:pt x="261" y="617"/>
                          <a:pt x="281" y="603"/>
                        </a:cubicBezTo>
                        <a:cubicBezTo>
                          <a:pt x="291" y="596"/>
                          <a:pt x="308" y="579"/>
                          <a:pt x="308" y="579"/>
                        </a:cubicBezTo>
                        <a:cubicBezTo>
                          <a:pt x="315" y="557"/>
                          <a:pt x="321" y="528"/>
                          <a:pt x="299" y="513"/>
                        </a:cubicBezTo>
                        <a:cubicBezTo>
                          <a:pt x="288" y="496"/>
                          <a:pt x="271" y="484"/>
                          <a:pt x="260" y="468"/>
                        </a:cubicBezTo>
                        <a:cubicBezTo>
                          <a:pt x="254" y="460"/>
                          <a:pt x="247" y="448"/>
                          <a:pt x="239" y="441"/>
                        </a:cubicBezTo>
                        <a:cubicBezTo>
                          <a:pt x="234" y="436"/>
                          <a:pt x="228" y="431"/>
                          <a:pt x="221" y="429"/>
                        </a:cubicBezTo>
                        <a:cubicBezTo>
                          <a:pt x="218" y="428"/>
                          <a:pt x="212" y="426"/>
                          <a:pt x="212" y="426"/>
                        </a:cubicBezTo>
                        <a:cubicBezTo>
                          <a:pt x="206" y="409"/>
                          <a:pt x="206" y="403"/>
                          <a:pt x="191" y="393"/>
                        </a:cubicBezTo>
                        <a:cubicBezTo>
                          <a:pt x="187" y="387"/>
                          <a:pt x="180" y="384"/>
                          <a:pt x="176" y="378"/>
                        </a:cubicBezTo>
                        <a:cubicBezTo>
                          <a:pt x="168" y="366"/>
                          <a:pt x="165" y="345"/>
                          <a:pt x="161" y="330"/>
                        </a:cubicBezTo>
                        <a:cubicBezTo>
                          <a:pt x="163" y="288"/>
                          <a:pt x="165" y="253"/>
                          <a:pt x="170" y="213"/>
                        </a:cubicBezTo>
                        <a:cubicBezTo>
                          <a:pt x="167" y="171"/>
                          <a:pt x="163" y="134"/>
                          <a:pt x="173" y="93"/>
                        </a:cubicBezTo>
                        <a:cubicBezTo>
                          <a:pt x="172" y="76"/>
                          <a:pt x="172" y="59"/>
                          <a:pt x="170" y="42"/>
                        </a:cubicBezTo>
                        <a:cubicBezTo>
                          <a:pt x="169" y="36"/>
                          <a:pt x="164" y="24"/>
                          <a:pt x="164" y="24"/>
                        </a:cubicBezTo>
                        <a:cubicBezTo>
                          <a:pt x="168" y="8"/>
                          <a:pt x="167" y="16"/>
                          <a:pt x="167" y="0"/>
                        </a:cubicBezTo>
                      </a:path>
                    </a:pathLst>
                  </a:custGeom>
                  <a:noFill/>
                  <a:ln w="12700">
                    <a:solidFill>
                      <a:srgbClr val="FC0128"/>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Optima"/>
                    </a:endParaRPr>
                  </a:p>
                </p:txBody>
              </p:sp>
              <p:sp>
                <p:nvSpPr>
                  <p:cNvPr id="107" name="Line 28"/>
                  <p:cNvSpPr>
                    <a:spLocks noChangeShapeType="1"/>
                  </p:cNvSpPr>
                  <p:nvPr/>
                </p:nvSpPr>
                <p:spPr bwMode="auto">
                  <a:xfrm flipV="1">
                    <a:off x="1116" y="3618"/>
                    <a:ext cx="0" cy="63"/>
                  </a:xfrm>
                  <a:prstGeom prst="line">
                    <a:avLst/>
                  </a:prstGeom>
                  <a:noFill/>
                  <a:ln w="12700">
                    <a:solidFill>
                      <a:srgbClr val="FC0128"/>
                    </a:solidFill>
                    <a:round/>
                    <a:headEnd/>
                    <a:tailEnd type="triangle" w="med" len="med"/>
                  </a:ln>
                </p:spPr>
                <p:txBody>
                  <a:bodyPr/>
                  <a:lstStyle/>
                  <a:p>
                    <a:pPr eaLnBrk="1" fontAlgn="auto" hangingPunct="1">
                      <a:spcBef>
                        <a:spcPts val="0"/>
                      </a:spcBef>
                      <a:spcAft>
                        <a:spcPts val="0"/>
                      </a:spcAft>
                      <a:defRPr/>
                    </a:pPr>
                    <a:endParaRPr lang="en-US" sz="1800" kern="0" dirty="0">
                      <a:solidFill>
                        <a:sysClr val="windowText" lastClr="000000"/>
                      </a:solidFill>
                      <a:latin typeface="Optima"/>
                    </a:endParaRPr>
                  </a:p>
                </p:txBody>
              </p:sp>
            </p:grpSp>
          </p:grpSp>
          <p:sp>
            <p:nvSpPr>
              <p:cNvPr id="73" name="Text Box 29"/>
              <p:cNvSpPr txBox="1">
                <a:spLocks noChangeArrowheads="1"/>
              </p:cNvSpPr>
              <p:nvPr/>
            </p:nvSpPr>
            <p:spPr bwMode="auto">
              <a:xfrm>
                <a:off x="20759583" y="17837490"/>
                <a:ext cx="1664459" cy="325161"/>
              </a:xfrm>
              <a:prstGeom prst="rect">
                <a:avLst/>
              </a:prstGeom>
              <a:noFill/>
              <a:ln w="25400" algn="ctr">
                <a:solidFill>
                  <a:srgbClr val="FC0128"/>
                </a:solidFill>
                <a:miter lim="800000"/>
                <a:headEnd/>
                <a:tailEnd/>
              </a:ln>
            </p:spPr>
            <p:txBody>
              <a:bodyPr wrap="square" lIns="91435" tIns="45717" rIns="91435" bIns="45717" anchor="ctr">
                <a:spAutoFit/>
              </a:bodyPr>
              <a:lstStyle/>
              <a:p>
                <a:pPr algn="ctr" eaLnBrk="1" fontAlgn="auto" hangingPunct="1">
                  <a:spcBef>
                    <a:spcPts val="0"/>
                  </a:spcBef>
                  <a:spcAft>
                    <a:spcPts val="0"/>
                  </a:spcAft>
                  <a:defRPr/>
                </a:pPr>
                <a:r>
                  <a:rPr lang="en-US" sz="2200" b="1" kern="0" dirty="0">
                    <a:solidFill>
                      <a:srgbClr val="FC0128"/>
                    </a:solidFill>
                    <a:latin typeface="Optima"/>
                  </a:rPr>
                  <a:t>opacity </a:t>
                </a:r>
                <a:r>
                  <a:rPr lang="en-US" sz="2200" b="1" kern="0" dirty="0" smtClean="0">
                    <a:solidFill>
                      <a:srgbClr val="FC0128"/>
                    </a:solidFill>
                    <a:latin typeface="Optima"/>
                  </a:rPr>
                  <a:t>sample</a:t>
                </a:r>
                <a:endParaRPr lang="en-US" sz="2200" b="1" kern="0" dirty="0">
                  <a:solidFill>
                    <a:srgbClr val="FC0128"/>
                  </a:solidFill>
                  <a:latin typeface="Optima"/>
                </a:endParaRPr>
              </a:p>
            </p:txBody>
          </p:sp>
          <p:sp>
            <p:nvSpPr>
              <p:cNvPr id="75" name="Text Box 31"/>
              <p:cNvSpPr txBox="1">
                <a:spLocks noChangeArrowheads="1"/>
              </p:cNvSpPr>
              <p:nvPr/>
            </p:nvSpPr>
            <p:spPr bwMode="auto">
              <a:xfrm>
                <a:off x="18550058" y="17488444"/>
                <a:ext cx="1490542" cy="580649"/>
              </a:xfrm>
              <a:prstGeom prst="rect">
                <a:avLst/>
              </a:prstGeom>
              <a:noFill/>
              <a:ln w="12700" algn="ctr">
                <a:noFill/>
                <a:miter lim="800000"/>
                <a:headEnd/>
                <a:tailEnd/>
              </a:ln>
            </p:spPr>
            <p:txBody>
              <a:bodyPr wrap="square" lIns="91435" tIns="45717" rIns="91435" bIns="45717">
                <a:spAutoFit/>
              </a:bodyPr>
              <a:lstStyle/>
              <a:p>
                <a:pPr algn="ctr" eaLnBrk="1" fontAlgn="auto" hangingPunct="1">
                  <a:spcBef>
                    <a:spcPts val="0"/>
                  </a:spcBef>
                  <a:spcAft>
                    <a:spcPts val="0"/>
                  </a:spcAft>
                  <a:defRPr/>
                </a:pPr>
                <a:r>
                  <a:rPr lang="en-US" sz="2200" b="1" kern="0" dirty="0" smtClean="0">
                    <a:solidFill>
                      <a:srgbClr val="FC0128"/>
                    </a:solidFill>
                    <a:latin typeface="Optima"/>
                  </a:rPr>
                  <a:t>x-rays from</a:t>
                </a:r>
                <a:br>
                  <a:rPr lang="en-US" sz="2200" b="1" kern="0" dirty="0" smtClean="0">
                    <a:solidFill>
                      <a:srgbClr val="FC0128"/>
                    </a:solidFill>
                    <a:latin typeface="Optima"/>
                  </a:rPr>
                </a:br>
                <a:r>
                  <a:rPr lang="en-US" sz="2200" b="1" i="1" kern="0" dirty="0" smtClean="0">
                    <a:solidFill>
                      <a:srgbClr val="FC0128"/>
                    </a:solidFill>
                    <a:latin typeface="Optima"/>
                  </a:rPr>
                  <a:t>z</a:t>
                </a:r>
                <a:r>
                  <a:rPr lang="en-US" sz="2200" b="1" kern="0" dirty="0" smtClean="0">
                    <a:solidFill>
                      <a:srgbClr val="FC0128"/>
                    </a:solidFill>
                    <a:latin typeface="Optima"/>
                  </a:rPr>
                  <a:t>-pinch</a:t>
                </a:r>
                <a:endParaRPr lang="en-US" sz="2200" b="1" kern="0" dirty="0">
                  <a:solidFill>
                    <a:srgbClr val="FC0128"/>
                  </a:solidFill>
                  <a:latin typeface="Optima"/>
                </a:endParaRPr>
              </a:p>
            </p:txBody>
          </p:sp>
          <p:sp>
            <p:nvSpPr>
              <p:cNvPr id="76" name="Line 32"/>
              <p:cNvSpPr>
                <a:spLocks noChangeShapeType="1"/>
              </p:cNvSpPr>
              <p:nvPr/>
            </p:nvSpPr>
            <p:spPr bwMode="auto">
              <a:xfrm>
                <a:off x="19501679" y="18121930"/>
                <a:ext cx="188912" cy="265112"/>
              </a:xfrm>
              <a:prstGeom prst="line">
                <a:avLst/>
              </a:prstGeom>
              <a:noFill/>
              <a:ln w="12700">
                <a:solidFill>
                  <a:srgbClr val="FC0128"/>
                </a:solidFill>
                <a:round/>
                <a:headEnd/>
                <a:tailEnd type="triangle" w="med" len="med"/>
              </a:ln>
            </p:spPr>
            <p:txBody>
              <a:bodyPr/>
              <a:lstStyle/>
              <a:p>
                <a:pPr eaLnBrk="1" fontAlgn="auto" hangingPunct="1">
                  <a:spcBef>
                    <a:spcPts val="0"/>
                  </a:spcBef>
                  <a:spcAft>
                    <a:spcPts val="0"/>
                  </a:spcAft>
                  <a:defRPr/>
                </a:pPr>
                <a:endParaRPr lang="en-US" sz="1800" kern="0" dirty="0">
                  <a:solidFill>
                    <a:sysClr val="windowText" lastClr="000000"/>
                  </a:solidFill>
                  <a:latin typeface="Optima"/>
                </a:endParaRPr>
              </a:p>
            </p:txBody>
          </p:sp>
          <p:sp>
            <p:nvSpPr>
              <p:cNvPr id="77" name="Rectangle 42" descr="75%"/>
              <p:cNvSpPr>
                <a:spLocks noChangeArrowheads="1"/>
              </p:cNvSpPr>
              <p:nvPr/>
            </p:nvSpPr>
            <p:spPr bwMode="auto">
              <a:xfrm>
                <a:off x="20658510" y="18852180"/>
                <a:ext cx="447675" cy="752475"/>
              </a:xfrm>
              <a:prstGeom prst="rect">
                <a:avLst/>
              </a:prstGeom>
              <a:pattFill prst="pct75">
                <a:fgClr>
                  <a:srgbClr val="618FFD"/>
                </a:fgClr>
                <a:bgClr>
                  <a:srgbClr val="FFFFFF"/>
                </a:bgClr>
              </a:pattFill>
              <a:ln w="12700" algn="ctr">
                <a:noFill/>
                <a:miter lim="800000"/>
                <a:headEnd/>
                <a:tailEnd/>
              </a:ln>
            </p:spPr>
            <p:txBody>
              <a:bodyPr wrap="none" anchor="ctr"/>
              <a:lstStyle/>
              <a:p>
                <a:pPr eaLnBrk="1" fontAlgn="auto" hangingPunct="1">
                  <a:spcBef>
                    <a:spcPts val="0"/>
                  </a:spcBef>
                  <a:spcAft>
                    <a:spcPts val="0"/>
                  </a:spcAft>
                  <a:defRPr/>
                </a:pPr>
                <a:endParaRPr lang="en-US" sz="1800" kern="0" dirty="0">
                  <a:solidFill>
                    <a:sysClr val="windowText" lastClr="000000"/>
                  </a:solidFill>
                  <a:latin typeface="Optima"/>
                </a:endParaRPr>
              </a:p>
            </p:txBody>
          </p:sp>
          <p:grpSp>
            <p:nvGrpSpPr>
              <p:cNvPr id="78" name="Group 43"/>
              <p:cNvGrpSpPr>
                <a:grpSpLocks/>
              </p:cNvGrpSpPr>
              <p:nvPr/>
            </p:nvGrpSpPr>
            <p:grpSpPr bwMode="auto">
              <a:xfrm rot="5400000">
                <a:off x="20054821" y="18872034"/>
                <a:ext cx="404953" cy="671534"/>
                <a:chOff x="875" y="2225"/>
                <a:chExt cx="255" cy="423"/>
              </a:xfrm>
            </p:grpSpPr>
            <p:grpSp>
              <p:nvGrpSpPr>
                <p:cNvPr id="93" name="Group 44"/>
                <p:cNvGrpSpPr>
                  <a:grpSpLocks/>
                </p:cNvGrpSpPr>
                <p:nvPr/>
              </p:nvGrpSpPr>
              <p:grpSpPr bwMode="auto">
                <a:xfrm>
                  <a:off x="962" y="2225"/>
                  <a:ext cx="75" cy="303"/>
                  <a:chOff x="1081" y="3738"/>
                  <a:chExt cx="75" cy="303"/>
                </a:xfrm>
              </p:grpSpPr>
              <p:sp>
                <p:nvSpPr>
                  <p:cNvPr id="101" name="Freeform 45"/>
                  <p:cNvSpPr>
                    <a:spLocks/>
                  </p:cNvSpPr>
                  <p:nvPr/>
                </p:nvSpPr>
                <p:spPr bwMode="auto">
                  <a:xfrm>
                    <a:off x="1081" y="3792"/>
                    <a:ext cx="75" cy="249"/>
                  </a:xfrm>
                  <a:custGeom>
                    <a:avLst/>
                    <a:gdLst>
                      <a:gd name="T0" fmla="*/ 0 w 321"/>
                      <a:gd name="T1" fmla="*/ 1 h 1746"/>
                      <a:gd name="T2" fmla="*/ 0 w 321"/>
                      <a:gd name="T3" fmla="*/ 1 h 1746"/>
                      <a:gd name="T4" fmla="*/ 1 w 321"/>
                      <a:gd name="T5" fmla="*/ 1 h 1746"/>
                      <a:gd name="T6" fmla="*/ 1 w 321"/>
                      <a:gd name="T7" fmla="*/ 1 h 1746"/>
                      <a:gd name="T8" fmla="*/ 0 w 321"/>
                      <a:gd name="T9" fmla="*/ 1 h 1746"/>
                      <a:gd name="T10" fmla="*/ 0 w 321"/>
                      <a:gd name="T11" fmla="*/ 1 h 1746"/>
                      <a:gd name="T12" fmla="*/ 0 w 321"/>
                      <a:gd name="T13" fmla="*/ 1 h 1746"/>
                      <a:gd name="T14" fmla="*/ 0 w 321"/>
                      <a:gd name="T15" fmla="*/ 1 h 1746"/>
                      <a:gd name="T16" fmla="*/ 0 w 321"/>
                      <a:gd name="T17" fmla="*/ 1 h 1746"/>
                      <a:gd name="T18" fmla="*/ 0 w 321"/>
                      <a:gd name="T19" fmla="*/ 1 h 1746"/>
                      <a:gd name="T20" fmla="*/ 0 w 321"/>
                      <a:gd name="T21" fmla="*/ 1 h 1746"/>
                      <a:gd name="T22" fmla="*/ 0 w 321"/>
                      <a:gd name="T23" fmla="*/ 1 h 1746"/>
                      <a:gd name="T24" fmla="*/ 0 w 321"/>
                      <a:gd name="T25" fmla="*/ 1 h 1746"/>
                      <a:gd name="T26" fmla="*/ 0 w 321"/>
                      <a:gd name="T27" fmla="*/ 0 h 1746"/>
                      <a:gd name="T28" fmla="*/ 0 w 321"/>
                      <a:gd name="T29" fmla="*/ 0 h 1746"/>
                      <a:gd name="T30" fmla="*/ 0 w 321"/>
                      <a:gd name="T31" fmla="*/ 0 h 1746"/>
                      <a:gd name="T32" fmla="*/ 1 w 321"/>
                      <a:gd name="T33" fmla="*/ 0 h 1746"/>
                      <a:gd name="T34" fmla="*/ 1 w 321"/>
                      <a:gd name="T35" fmla="*/ 0 h 1746"/>
                      <a:gd name="T36" fmla="*/ 1 w 321"/>
                      <a:gd name="T37" fmla="*/ 0 h 1746"/>
                      <a:gd name="T38" fmla="*/ 1 w 321"/>
                      <a:gd name="T39" fmla="*/ 0 h 1746"/>
                      <a:gd name="T40" fmla="*/ 1 w 321"/>
                      <a:gd name="T41" fmla="*/ 0 h 1746"/>
                      <a:gd name="T42" fmla="*/ 0 w 321"/>
                      <a:gd name="T43" fmla="*/ 0 h 1746"/>
                      <a:gd name="T44" fmla="*/ 0 w 321"/>
                      <a:gd name="T45" fmla="*/ 0 h 1746"/>
                      <a:gd name="T46" fmla="*/ 0 w 321"/>
                      <a:gd name="T47" fmla="*/ 0 h 1746"/>
                      <a:gd name="T48" fmla="*/ 0 w 321"/>
                      <a:gd name="T49" fmla="*/ 0 h 1746"/>
                      <a:gd name="T50" fmla="*/ 0 w 321"/>
                      <a:gd name="T51" fmla="*/ 0 h 1746"/>
                      <a:gd name="T52" fmla="*/ 0 w 321"/>
                      <a:gd name="T53" fmla="*/ 0 h 1746"/>
                      <a:gd name="T54" fmla="*/ 0 w 321"/>
                      <a:gd name="T55" fmla="*/ 0 h 1746"/>
                      <a:gd name="T56" fmla="*/ 0 w 321"/>
                      <a:gd name="T57" fmla="*/ 0 h 1746"/>
                      <a:gd name="T58" fmla="*/ 0 w 321"/>
                      <a:gd name="T59" fmla="*/ 0 h 1746"/>
                      <a:gd name="T60" fmla="*/ 0 w 321"/>
                      <a:gd name="T61" fmla="*/ 0 h 1746"/>
                      <a:gd name="T62" fmla="*/ 0 w 321"/>
                      <a:gd name="T63" fmla="*/ 0 h 1746"/>
                      <a:gd name="T64" fmla="*/ 1 w 321"/>
                      <a:gd name="T65" fmla="*/ 0 h 1746"/>
                      <a:gd name="T66" fmla="*/ 1 w 321"/>
                      <a:gd name="T67" fmla="*/ 0 h 1746"/>
                      <a:gd name="T68" fmla="*/ 1 w 321"/>
                      <a:gd name="T69" fmla="*/ 0 h 1746"/>
                      <a:gd name="T70" fmla="*/ 1 w 321"/>
                      <a:gd name="T71" fmla="*/ 0 h 1746"/>
                      <a:gd name="T72" fmla="*/ 0 w 321"/>
                      <a:gd name="T73" fmla="*/ 0 h 1746"/>
                      <a:gd name="T74" fmla="*/ 0 w 321"/>
                      <a:gd name="T75" fmla="*/ 0 h 1746"/>
                      <a:gd name="T76" fmla="*/ 0 w 321"/>
                      <a:gd name="T77" fmla="*/ 0 h 1746"/>
                      <a:gd name="T78" fmla="*/ 0 w 321"/>
                      <a:gd name="T79" fmla="*/ 0 h 1746"/>
                      <a:gd name="T80" fmla="*/ 0 w 321"/>
                      <a:gd name="T81" fmla="*/ 0 h 1746"/>
                      <a:gd name="T82" fmla="*/ 0 w 321"/>
                      <a:gd name="T83" fmla="*/ 0 h 1746"/>
                      <a:gd name="T84" fmla="*/ 0 w 321"/>
                      <a:gd name="T85" fmla="*/ 0 h 1746"/>
                      <a:gd name="T86" fmla="*/ 0 w 321"/>
                      <a:gd name="T87" fmla="*/ 0 h 1746"/>
                      <a:gd name="T88" fmla="*/ 0 w 321"/>
                      <a:gd name="T89" fmla="*/ 0 h 1746"/>
                      <a:gd name="T90" fmla="*/ 0 w 321"/>
                      <a:gd name="T91" fmla="*/ 0 h 1746"/>
                      <a:gd name="T92" fmla="*/ 0 w 321"/>
                      <a:gd name="T93" fmla="*/ 0 h 17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1"/>
                      <a:gd name="T142" fmla="*/ 0 h 1746"/>
                      <a:gd name="T143" fmla="*/ 321 w 321"/>
                      <a:gd name="T144" fmla="*/ 1746 h 17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1" h="1746">
                        <a:moveTo>
                          <a:pt x="143" y="1746"/>
                        </a:moveTo>
                        <a:cubicBezTo>
                          <a:pt x="174" y="1741"/>
                          <a:pt x="219" y="1733"/>
                          <a:pt x="245" y="1716"/>
                        </a:cubicBezTo>
                        <a:cubicBezTo>
                          <a:pt x="253" y="1704"/>
                          <a:pt x="261" y="1692"/>
                          <a:pt x="269" y="1680"/>
                        </a:cubicBezTo>
                        <a:cubicBezTo>
                          <a:pt x="274" y="1672"/>
                          <a:pt x="278" y="1653"/>
                          <a:pt x="278" y="1653"/>
                        </a:cubicBezTo>
                        <a:cubicBezTo>
                          <a:pt x="276" y="1615"/>
                          <a:pt x="285" y="1566"/>
                          <a:pt x="248" y="1542"/>
                        </a:cubicBezTo>
                        <a:cubicBezTo>
                          <a:pt x="218" y="1497"/>
                          <a:pt x="152" y="1477"/>
                          <a:pt x="107" y="1452"/>
                        </a:cubicBezTo>
                        <a:cubicBezTo>
                          <a:pt x="91" y="1443"/>
                          <a:pt x="79" y="1431"/>
                          <a:pt x="62" y="1425"/>
                        </a:cubicBezTo>
                        <a:cubicBezTo>
                          <a:pt x="56" y="1416"/>
                          <a:pt x="38" y="1404"/>
                          <a:pt x="38" y="1404"/>
                        </a:cubicBezTo>
                        <a:cubicBezTo>
                          <a:pt x="32" y="1394"/>
                          <a:pt x="23" y="1342"/>
                          <a:pt x="20" y="1326"/>
                        </a:cubicBezTo>
                        <a:cubicBezTo>
                          <a:pt x="25" y="1288"/>
                          <a:pt x="40" y="1272"/>
                          <a:pt x="71" y="1251"/>
                        </a:cubicBezTo>
                        <a:cubicBezTo>
                          <a:pt x="77" y="1247"/>
                          <a:pt x="82" y="1241"/>
                          <a:pt x="89" y="1239"/>
                        </a:cubicBezTo>
                        <a:cubicBezTo>
                          <a:pt x="98" y="1236"/>
                          <a:pt x="108" y="1235"/>
                          <a:pt x="116" y="1230"/>
                        </a:cubicBezTo>
                        <a:cubicBezTo>
                          <a:pt x="130" y="1221"/>
                          <a:pt x="145" y="1214"/>
                          <a:pt x="161" y="1209"/>
                        </a:cubicBezTo>
                        <a:cubicBezTo>
                          <a:pt x="168" y="1207"/>
                          <a:pt x="173" y="1201"/>
                          <a:pt x="179" y="1197"/>
                        </a:cubicBezTo>
                        <a:cubicBezTo>
                          <a:pt x="187" y="1192"/>
                          <a:pt x="205" y="1187"/>
                          <a:pt x="215" y="1182"/>
                        </a:cubicBezTo>
                        <a:cubicBezTo>
                          <a:pt x="224" y="1177"/>
                          <a:pt x="242" y="1167"/>
                          <a:pt x="242" y="1167"/>
                        </a:cubicBezTo>
                        <a:cubicBezTo>
                          <a:pt x="250" y="1156"/>
                          <a:pt x="256" y="1158"/>
                          <a:pt x="266" y="1149"/>
                        </a:cubicBezTo>
                        <a:cubicBezTo>
                          <a:pt x="277" y="1140"/>
                          <a:pt x="279" y="1135"/>
                          <a:pt x="287" y="1122"/>
                        </a:cubicBezTo>
                        <a:cubicBezTo>
                          <a:pt x="292" y="1114"/>
                          <a:pt x="299" y="1095"/>
                          <a:pt x="299" y="1095"/>
                        </a:cubicBezTo>
                        <a:cubicBezTo>
                          <a:pt x="298" y="1079"/>
                          <a:pt x="302" y="1060"/>
                          <a:pt x="293" y="1047"/>
                        </a:cubicBezTo>
                        <a:cubicBezTo>
                          <a:pt x="287" y="1038"/>
                          <a:pt x="266" y="1026"/>
                          <a:pt x="266" y="1026"/>
                        </a:cubicBezTo>
                        <a:cubicBezTo>
                          <a:pt x="259" y="1016"/>
                          <a:pt x="252" y="1009"/>
                          <a:pt x="242" y="1002"/>
                        </a:cubicBezTo>
                        <a:cubicBezTo>
                          <a:pt x="237" y="994"/>
                          <a:pt x="228" y="984"/>
                          <a:pt x="221" y="978"/>
                        </a:cubicBezTo>
                        <a:cubicBezTo>
                          <a:pt x="216" y="973"/>
                          <a:pt x="209" y="970"/>
                          <a:pt x="203" y="966"/>
                        </a:cubicBezTo>
                        <a:cubicBezTo>
                          <a:pt x="200" y="964"/>
                          <a:pt x="194" y="960"/>
                          <a:pt x="194" y="960"/>
                        </a:cubicBezTo>
                        <a:cubicBezTo>
                          <a:pt x="177" y="934"/>
                          <a:pt x="117" y="904"/>
                          <a:pt x="89" y="885"/>
                        </a:cubicBezTo>
                        <a:cubicBezTo>
                          <a:pt x="77" y="877"/>
                          <a:pt x="65" y="869"/>
                          <a:pt x="53" y="861"/>
                        </a:cubicBezTo>
                        <a:cubicBezTo>
                          <a:pt x="47" y="857"/>
                          <a:pt x="35" y="849"/>
                          <a:pt x="35" y="849"/>
                        </a:cubicBezTo>
                        <a:cubicBezTo>
                          <a:pt x="31" y="836"/>
                          <a:pt x="20" y="822"/>
                          <a:pt x="11" y="813"/>
                        </a:cubicBezTo>
                        <a:cubicBezTo>
                          <a:pt x="6" y="797"/>
                          <a:pt x="0" y="779"/>
                          <a:pt x="11" y="762"/>
                        </a:cubicBezTo>
                        <a:cubicBezTo>
                          <a:pt x="24" y="743"/>
                          <a:pt x="48" y="743"/>
                          <a:pt x="65" y="732"/>
                        </a:cubicBezTo>
                        <a:cubicBezTo>
                          <a:pt x="115" y="699"/>
                          <a:pt x="165" y="663"/>
                          <a:pt x="218" y="636"/>
                        </a:cubicBezTo>
                        <a:cubicBezTo>
                          <a:pt x="240" y="625"/>
                          <a:pt x="261" y="617"/>
                          <a:pt x="281" y="603"/>
                        </a:cubicBezTo>
                        <a:cubicBezTo>
                          <a:pt x="291" y="596"/>
                          <a:pt x="308" y="579"/>
                          <a:pt x="308" y="579"/>
                        </a:cubicBezTo>
                        <a:cubicBezTo>
                          <a:pt x="315" y="557"/>
                          <a:pt x="321" y="528"/>
                          <a:pt x="299" y="513"/>
                        </a:cubicBezTo>
                        <a:cubicBezTo>
                          <a:pt x="288" y="496"/>
                          <a:pt x="271" y="484"/>
                          <a:pt x="260" y="468"/>
                        </a:cubicBezTo>
                        <a:cubicBezTo>
                          <a:pt x="254" y="460"/>
                          <a:pt x="247" y="448"/>
                          <a:pt x="239" y="441"/>
                        </a:cubicBezTo>
                        <a:cubicBezTo>
                          <a:pt x="234" y="436"/>
                          <a:pt x="228" y="431"/>
                          <a:pt x="221" y="429"/>
                        </a:cubicBezTo>
                        <a:cubicBezTo>
                          <a:pt x="218" y="428"/>
                          <a:pt x="212" y="426"/>
                          <a:pt x="212" y="426"/>
                        </a:cubicBezTo>
                        <a:cubicBezTo>
                          <a:pt x="206" y="409"/>
                          <a:pt x="206" y="403"/>
                          <a:pt x="191" y="393"/>
                        </a:cubicBezTo>
                        <a:cubicBezTo>
                          <a:pt x="187" y="387"/>
                          <a:pt x="180" y="384"/>
                          <a:pt x="176" y="378"/>
                        </a:cubicBezTo>
                        <a:cubicBezTo>
                          <a:pt x="168" y="366"/>
                          <a:pt x="165" y="345"/>
                          <a:pt x="161" y="330"/>
                        </a:cubicBezTo>
                        <a:cubicBezTo>
                          <a:pt x="163" y="288"/>
                          <a:pt x="165" y="253"/>
                          <a:pt x="170" y="213"/>
                        </a:cubicBezTo>
                        <a:cubicBezTo>
                          <a:pt x="167" y="171"/>
                          <a:pt x="163" y="134"/>
                          <a:pt x="173" y="93"/>
                        </a:cubicBezTo>
                        <a:cubicBezTo>
                          <a:pt x="172" y="76"/>
                          <a:pt x="172" y="59"/>
                          <a:pt x="170" y="42"/>
                        </a:cubicBezTo>
                        <a:cubicBezTo>
                          <a:pt x="169" y="36"/>
                          <a:pt x="164" y="24"/>
                          <a:pt x="164" y="24"/>
                        </a:cubicBezTo>
                        <a:cubicBezTo>
                          <a:pt x="168" y="8"/>
                          <a:pt x="167" y="16"/>
                          <a:pt x="167" y="0"/>
                        </a:cubicBezTo>
                      </a:path>
                    </a:pathLst>
                  </a:custGeom>
                  <a:noFill/>
                  <a:ln w="12700">
                    <a:solidFill>
                      <a:srgbClr val="FC0128"/>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Optima"/>
                    </a:endParaRPr>
                  </a:p>
                </p:txBody>
              </p:sp>
              <p:sp>
                <p:nvSpPr>
                  <p:cNvPr id="102" name="Line 46"/>
                  <p:cNvSpPr>
                    <a:spLocks noChangeShapeType="1"/>
                  </p:cNvSpPr>
                  <p:nvPr/>
                </p:nvSpPr>
                <p:spPr bwMode="auto">
                  <a:xfrm flipV="1">
                    <a:off x="1116" y="3738"/>
                    <a:ext cx="0" cy="63"/>
                  </a:xfrm>
                  <a:prstGeom prst="line">
                    <a:avLst/>
                  </a:prstGeom>
                  <a:noFill/>
                  <a:ln w="12700">
                    <a:solidFill>
                      <a:srgbClr val="FC0128"/>
                    </a:solidFill>
                    <a:round/>
                    <a:headEnd/>
                    <a:tailEnd type="triangle" w="med" len="med"/>
                  </a:ln>
                </p:spPr>
                <p:txBody>
                  <a:bodyPr/>
                  <a:lstStyle/>
                  <a:p>
                    <a:pPr eaLnBrk="1" fontAlgn="auto" hangingPunct="1">
                      <a:spcBef>
                        <a:spcPts val="0"/>
                      </a:spcBef>
                      <a:spcAft>
                        <a:spcPts val="0"/>
                      </a:spcAft>
                      <a:defRPr/>
                    </a:pPr>
                    <a:endParaRPr lang="en-US" sz="1800" kern="0" dirty="0">
                      <a:solidFill>
                        <a:sysClr val="windowText" lastClr="000000"/>
                      </a:solidFill>
                      <a:latin typeface="Optima"/>
                    </a:endParaRPr>
                  </a:p>
                </p:txBody>
              </p:sp>
            </p:grpSp>
            <p:grpSp>
              <p:nvGrpSpPr>
                <p:cNvPr id="94" name="Group 47"/>
                <p:cNvGrpSpPr>
                  <a:grpSpLocks/>
                </p:cNvGrpSpPr>
                <p:nvPr/>
              </p:nvGrpSpPr>
              <p:grpSpPr bwMode="auto">
                <a:xfrm>
                  <a:off x="1061" y="2342"/>
                  <a:ext cx="69" cy="303"/>
                  <a:chOff x="1081" y="3738"/>
                  <a:chExt cx="69" cy="303"/>
                </a:xfrm>
              </p:grpSpPr>
              <p:sp>
                <p:nvSpPr>
                  <p:cNvPr id="98" name="Freeform 48"/>
                  <p:cNvSpPr>
                    <a:spLocks/>
                  </p:cNvSpPr>
                  <p:nvPr/>
                </p:nvSpPr>
                <p:spPr bwMode="auto">
                  <a:xfrm>
                    <a:off x="1081" y="3792"/>
                    <a:ext cx="69" cy="249"/>
                  </a:xfrm>
                  <a:custGeom>
                    <a:avLst/>
                    <a:gdLst>
                      <a:gd name="T0" fmla="*/ 0 w 321"/>
                      <a:gd name="T1" fmla="*/ 1 h 1746"/>
                      <a:gd name="T2" fmla="*/ 0 w 321"/>
                      <a:gd name="T3" fmla="*/ 1 h 1746"/>
                      <a:gd name="T4" fmla="*/ 1 w 321"/>
                      <a:gd name="T5" fmla="*/ 1 h 1746"/>
                      <a:gd name="T6" fmla="*/ 1 w 321"/>
                      <a:gd name="T7" fmla="*/ 1 h 1746"/>
                      <a:gd name="T8" fmla="*/ 0 w 321"/>
                      <a:gd name="T9" fmla="*/ 1 h 1746"/>
                      <a:gd name="T10" fmla="*/ 0 w 321"/>
                      <a:gd name="T11" fmla="*/ 1 h 1746"/>
                      <a:gd name="T12" fmla="*/ 0 w 321"/>
                      <a:gd name="T13" fmla="*/ 1 h 1746"/>
                      <a:gd name="T14" fmla="*/ 0 w 321"/>
                      <a:gd name="T15" fmla="*/ 1 h 1746"/>
                      <a:gd name="T16" fmla="*/ 0 w 321"/>
                      <a:gd name="T17" fmla="*/ 1 h 1746"/>
                      <a:gd name="T18" fmla="*/ 0 w 321"/>
                      <a:gd name="T19" fmla="*/ 1 h 1746"/>
                      <a:gd name="T20" fmla="*/ 0 w 321"/>
                      <a:gd name="T21" fmla="*/ 1 h 1746"/>
                      <a:gd name="T22" fmla="*/ 0 w 321"/>
                      <a:gd name="T23" fmla="*/ 1 h 1746"/>
                      <a:gd name="T24" fmla="*/ 0 w 321"/>
                      <a:gd name="T25" fmla="*/ 1 h 1746"/>
                      <a:gd name="T26" fmla="*/ 0 w 321"/>
                      <a:gd name="T27" fmla="*/ 0 h 1746"/>
                      <a:gd name="T28" fmla="*/ 0 w 321"/>
                      <a:gd name="T29" fmla="*/ 0 h 1746"/>
                      <a:gd name="T30" fmla="*/ 0 w 321"/>
                      <a:gd name="T31" fmla="*/ 0 h 1746"/>
                      <a:gd name="T32" fmla="*/ 1 w 321"/>
                      <a:gd name="T33" fmla="*/ 0 h 1746"/>
                      <a:gd name="T34" fmla="*/ 1 w 321"/>
                      <a:gd name="T35" fmla="*/ 0 h 1746"/>
                      <a:gd name="T36" fmla="*/ 1 w 321"/>
                      <a:gd name="T37" fmla="*/ 0 h 1746"/>
                      <a:gd name="T38" fmla="*/ 1 w 321"/>
                      <a:gd name="T39" fmla="*/ 0 h 1746"/>
                      <a:gd name="T40" fmla="*/ 1 w 321"/>
                      <a:gd name="T41" fmla="*/ 0 h 1746"/>
                      <a:gd name="T42" fmla="*/ 0 w 321"/>
                      <a:gd name="T43" fmla="*/ 0 h 1746"/>
                      <a:gd name="T44" fmla="*/ 0 w 321"/>
                      <a:gd name="T45" fmla="*/ 0 h 1746"/>
                      <a:gd name="T46" fmla="*/ 0 w 321"/>
                      <a:gd name="T47" fmla="*/ 0 h 1746"/>
                      <a:gd name="T48" fmla="*/ 0 w 321"/>
                      <a:gd name="T49" fmla="*/ 0 h 1746"/>
                      <a:gd name="T50" fmla="*/ 0 w 321"/>
                      <a:gd name="T51" fmla="*/ 0 h 1746"/>
                      <a:gd name="T52" fmla="*/ 0 w 321"/>
                      <a:gd name="T53" fmla="*/ 0 h 1746"/>
                      <a:gd name="T54" fmla="*/ 0 w 321"/>
                      <a:gd name="T55" fmla="*/ 0 h 1746"/>
                      <a:gd name="T56" fmla="*/ 0 w 321"/>
                      <a:gd name="T57" fmla="*/ 0 h 1746"/>
                      <a:gd name="T58" fmla="*/ 0 w 321"/>
                      <a:gd name="T59" fmla="*/ 0 h 1746"/>
                      <a:gd name="T60" fmla="*/ 0 w 321"/>
                      <a:gd name="T61" fmla="*/ 0 h 1746"/>
                      <a:gd name="T62" fmla="*/ 0 w 321"/>
                      <a:gd name="T63" fmla="*/ 0 h 1746"/>
                      <a:gd name="T64" fmla="*/ 1 w 321"/>
                      <a:gd name="T65" fmla="*/ 0 h 1746"/>
                      <a:gd name="T66" fmla="*/ 1 w 321"/>
                      <a:gd name="T67" fmla="*/ 0 h 1746"/>
                      <a:gd name="T68" fmla="*/ 1 w 321"/>
                      <a:gd name="T69" fmla="*/ 0 h 1746"/>
                      <a:gd name="T70" fmla="*/ 1 w 321"/>
                      <a:gd name="T71" fmla="*/ 0 h 1746"/>
                      <a:gd name="T72" fmla="*/ 0 w 321"/>
                      <a:gd name="T73" fmla="*/ 0 h 1746"/>
                      <a:gd name="T74" fmla="*/ 0 w 321"/>
                      <a:gd name="T75" fmla="*/ 0 h 1746"/>
                      <a:gd name="T76" fmla="*/ 0 w 321"/>
                      <a:gd name="T77" fmla="*/ 0 h 1746"/>
                      <a:gd name="T78" fmla="*/ 0 w 321"/>
                      <a:gd name="T79" fmla="*/ 0 h 1746"/>
                      <a:gd name="T80" fmla="*/ 0 w 321"/>
                      <a:gd name="T81" fmla="*/ 0 h 1746"/>
                      <a:gd name="T82" fmla="*/ 0 w 321"/>
                      <a:gd name="T83" fmla="*/ 0 h 1746"/>
                      <a:gd name="T84" fmla="*/ 0 w 321"/>
                      <a:gd name="T85" fmla="*/ 0 h 1746"/>
                      <a:gd name="T86" fmla="*/ 0 w 321"/>
                      <a:gd name="T87" fmla="*/ 0 h 1746"/>
                      <a:gd name="T88" fmla="*/ 0 w 321"/>
                      <a:gd name="T89" fmla="*/ 0 h 1746"/>
                      <a:gd name="T90" fmla="*/ 0 w 321"/>
                      <a:gd name="T91" fmla="*/ 0 h 1746"/>
                      <a:gd name="T92" fmla="*/ 0 w 321"/>
                      <a:gd name="T93" fmla="*/ 0 h 17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1"/>
                      <a:gd name="T142" fmla="*/ 0 h 1746"/>
                      <a:gd name="T143" fmla="*/ 321 w 321"/>
                      <a:gd name="T144" fmla="*/ 1746 h 17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1" h="1746">
                        <a:moveTo>
                          <a:pt x="143" y="1746"/>
                        </a:moveTo>
                        <a:cubicBezTo>
                          <a:pt x="174" y="1741"/>
                          <a:pt x="219" y="1733"/>
                          <a:pt x="245" y="1716"/>
                        </a:cubicBezTo>
                        <a:cubicBezTo>
                          <a:pt x="253" y="1704"/>
                          <a:pt x="261" y="1692"/>
                          <a:pt x="269" y="1680"/>
                        </a:cubicBezTo>
                        <a:cubicBezTo>
                          <a:pt x="274" y="1672"/>
                          <a:pt x="278" y="1653"/>
                          <a:pt x="278" y="1653"/>
                        </a:cubicBezTo>
                        <a:cubicBezTo>
                          <a:pt x="276" y="1615"/>
                          <a:pt x="285" y="1566"/>
                          <a:pt x="248" y="1542"/>
                        </a:cubicBezTo>
                        <a:cubicBezTo>
                          <a:pt x="218" y="1497"/>
                          <a:pt x="152" y="1477"/>
                          <a:pt x="107" y="1452"/>
                        </a:cubicBezTo>
                        <a:cubicBezTo>
                          <a:pt x="91" y="1443"/>
                          <a:pt x="79" y="1431"/>
                          <a:pt x="62" y="1425"/>
                        </a:cubicBezTo>
                        <a:cubicBezTo>
                          <a:pt x="56" y="1416"/>
                          <a:pt x="38" y="1404"/>
                          <a:pt x="38" y="1404"/>
                        </a:cubicBezTo>
                        <a:cubicBezTo>
                          <a:pt x="32" y="1394"/>
                          <a:pt x="23" y="1342"/>
                          <a:pt x="20" y="1326"/>
                        </a:cubicBezTo>
                        <a:cubicBezTo>
                          <a:pt x="25" y="1288"/>
                          <a:pt x="40" y="1272"/>
                          <a:pt x="71" y="1251"/>
                        </a:cubicBezTo>
                        <a:cubicBezTo>
                          <a:pt x="77" y="1247"/>
                          <a:pt x="82" y="1241"/>
                          <a:pt x="89" y="1239"/>
                        </a:cubicBezTo>
                        <a:cubicBezTo>
                          <a:pt x="98" y="1236"/>
                          <a:pt x="108" y="1235"/>
                          <a:pt x="116" y="1230"/>
                        </a:cubicBezTo>
                        <a:cubicBezTo>
                          <a:pt x="130" y="1221"/>
                          <a:pt x="145" y="1214"/>
                          <a:pt x="161" y="1209"/>
                        </a:cubicBezTo>
                        <a:cubicBezTo>
                          <a:pt x="168" y="1207"/>
                          <a:pt x="173" y="1201"/>
                          <a:pt x="179" y="1197"/>
                        </a:cubicBezTo>
                        <a:cubicBezTo>
                          <a:pt x="187" y="1192"/>
                          <a:pt x="205" y="1187"/>
                          <a:pt x="215" y="1182"/>
                        </a:cubicBezTo>
                        <a:cubicBezTo>
                          <a:pt x="224" y="1177"/>
                          <a:pt x="242" y="1167"/>
                          <a:pt x="242" y="1167"/>
                        </a:cubicBezTo>
                        <a:cubicBezTo>
                          <a:pt x="250" y="1156"/>
                          <a:pt x="256" y="1158"/>
                          <a:pt x="266" y="1149"/>
                        </a:cubicBezTo>
                        <a:cubicBezTo>
                          <a:pt x="277" y="1140"/>
                          <a:pt x="279" y="1135"/>
                          <a:pt x="287" y="1122"/>
                        </a:cubicBezTo>
                        <a:cubicBezTo>
                          <a:pt x="292" y="1114"/>
                          <a:pt x="299" y="1095"/>
                          <a:pt x="299" y="1095"/>
                        </a:cubicBezTo>
                        <a:cubicBezTo>
                          <a:pt x="298" y="1079"/>
                          <a:pt x="302" y="1060"/>
                          <a:pt x="293" y="1047"/>
                        </a:cubicBezTo>
                        <a:cubicBezTo>
                          <a:pt x="287" y="1038"/>
                          <a:pt x="266" y="1026"/>
                          <a:pt x="266" y="1026"/>
                        </a:cubicBezTo>
                        <a:cubicBezTo>
                          <a:pt x="259" y="1016"/>
                          <a:pt x="252" y="1009"/>
                          <a:pt x="242" y="1002"/>
                        </a:cubicBezTo>
                        <a:cubicBezTo>
                          <a:pt x="237" y="994"/>
                          <a:pt x="228" y="984"/>
                          <a:pt x="221" y="978"/>
                        </a:cubicBezTo>
                        <a:cubicBezTo>
                          <a:pt x="216" y="973"/>
                          <a:pt x="209" y="970"/>
                          <a:pt x="203" y="966"/>
                        </a:cubicBezTo>
                        <a:cubicBezTo>
                          <a:pt x="200" y="964"/>
                          <a:pt x="194" y="960"/>
                          <a:pt x="194" y="960"/>
                        </a:cubicBezTo>
                        <a:cubicBezTo>
                          <a:pt x="177" y="934"/>
                          <a:pt x="117" y="904"/>
                          <a:pt x="89" y="885"/>
                        </a:cubicBezTo>
                        <a:cubicBezTo>
                          <a:pt x="77" y="877"/>
                          <a:pt x="65" y="869"/>
                          <a:pt x="53" y="861"/>
                        </a:cubicBezTo>
                        <a:cubicBezTo>
                          <a:pt x="47" y="857"/>
                          <a:pt x="35" y="849"/>
                          <a:pt x="35" y="849"/>
                        </a:cubicBezTo>
                        <a:cubicBezTo>
                          <a:pt x="31" y="836"/>
                          <a:pt x="20" y="822"/>
                          <a:pt x="11" y="813"/>
                        </a:cubicBezTo>
                        <a:cubicBezTo>
                          <a:pt x="6" y="797"/>
                          <a:pt x="0" y="779"/>
                          <a:pt x="11" y="762"/>
                        </a:cubicBezTo>
                        <a:cubicBezTo>
                          <a:pt x="24" y="743"/>
                          <a:pt x="48" y="743"/>
                          <a:pt x="65" y="732"/>
                        </a:cubicBezTo>
                        <a:cubicBezTo>
                          <a:pt x="115" y="699"/>
                          <a:pt x="165" y="663"/>
                          <a:pt x="218" y="636"/>
                        </a:cubicBezTo>
                        <a:cubicBezTo>
                          <a:pt x="240" y="625"/>
                          <a:pt x="261" y="617"/>
                          <a:pt x="281" y="603"/>
                        </a:cubicBezTo>
                        <a:cubicBezTo>
                          <a:pt x="291" y="596"/>
                          <a:pt x="308" y="579"/>
                          <a:pt x="308" y="579"/>
                        </a:cubicBezTo>
                        <a:cubicBezTo>
                          <a:pt x="315" y="557"/>
                          <a:pt x="321" y="528"/>
                          <a:pt x="299" y="513"/>
                        </a:cubicBezTo>
                        <a:cubicBezTo>
                          <a:pt x="288" y="496"/>
                          <a:pt x="271" y="484"/>
                          <a:pt x="260" y="468"/>
                        </a:cubicBezTo>
                        <a:cubicBezTo>
                          <a:pt x="254" y="460"/>
                          <a:pt x="247" y="448"/>
                          <a:pt x="239" y="441"/>
                        </a:cubicBezTo>
                        <a:cubicBezTo>
                          <a:pt x="234" y="436"/>
                          <a:pt x="228" y="431"/>
                          <a:pt x="221" y="429"/>
                        </a:cubicBezTo>
                        <a:cubicBezTo>
                          <a:pt x="218" y="428"/>
                          <a:pt x="212" y="426"/>
                          <a:pt x="212" y="426"/>
                        </a:cubicBezTo>
                        <a:cubicBezTo>
                          <a:pt x="206" y="409"/>
                          <a:pt x="206" y="403"/>
                          <a:pt x="191" y="393"/>
                        </a:cubicBezTo>
                        <a:cubicBezTo>
                          <a:pt x="187" y="387"/>
                          <a:pt x="180" y="384"/>
                          <a:pt x="176" y="378"/>
                        </a:cubicBezTo>
                        <a:cubicBezTo>
                          <a:pt x="168" y="366"/>
                          <a:pt x="165" y="345"/>
                          <a:pt x="161" y="330"/>
                        </a:cubicBezTo>
                        <a:cubicBezTo>
                          <a:pt x="163" y="288"/>
                          <a:pt x="165" y="253"/>
                          <a:pt x="170" y="213"/>
                        </a:cubicBezTo>
                        <a:cubicBezTo>
                          <a:pt x="167" y="171"/>
                          <a:pt x="163" y="134"/>
                          <a:pt x="173" y="93"/>
                        </a:cubicBezTo>
                        <a:cubicBezTo>
                          <a:pt x="172" y="76"/>
                          <a:pt x="172" y="59"/>
                          <a:pt x="170" y="42"/>
                        </a:cubicBezTo>
                        <a:cubicBezTo>
                          <a:pt x="169" y="36"/>
                          <a:pt x="164" y="24"/>
                          <a:pt x="164" y="24"/>
                        </a:cubicBezTo>
                        <a:cubicBezTo>
                          <a:pt x="168" y="8"/>
                          <a:pt x="167" y="16"/>
                          <a:pt x="167" y="0"/>
                        </a:cubicBezTo>
                      </a:path>
                    </a:pathLst>
                  </a:custGeom>
                  <a:noFill/>
                  <a:ln w="12700">
                    <a:solidFill>
                      <a:srgbClr val="FC0128"/>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Optima"/>
                    </a:endParaRPr>
                  </a:p>
                </p:txBody>
              </p:sp>
              <p:sp>
                <p:nvSpPr>
                  <p:cNvPr id="99" name="Line 49"/>
                  <p:cNvSpPr>
                    <a:spLocks noChangeShapeType="1"/>
                  </p:cNvSpPr>
                  <p:nvPr/>
                </p:nvSpPr>
                <p:spPr bwMode="auto">
                  <a:xfrm flipV="1">
                    <a:off x="1116" y="3738"/>
                    <a:ext cx="0" cy="63"/>
                  </a:xfrm>
                  <a:prstGeom prst="line">
                    <a:avLst/>
                  </a:prstGeom>
                  <a:noFill/>
                  <a:ln w="12700">
                    <a:solidFill>
                      <a:srgbClr val="FC0128"/>
                    </a:solidFill>
                    <a:round/>
                    <a:headEnd/>
                    <a:tailEnd type="triangle" w="med" len="med"/>
                  </a:ln>
                </p:spPr>
                <p:txBody>
                  <a:bodyPr/>
                  <a:lstStyle/>
                  <a:p>
                    <a:pPr eaLnBrk="1" fontAlgn="auto" hangingPunct="1">
                      <a:spcBef>
                        <a:spcPts val="0"/>
                      </a:spcBef>
                      <a:spcAft>
                        <a:spcPts val="0"/>
                      </a:spcAft>
                      <a:defRPr/>
                    </a:pPr>
                    <a:endParaRPr lang="en-US" sz="1800" kern="0" dirty="0">
                      <a:solidFill>
                        <a:sysClr val="windowText" lastClr="000000"/>
                      </a:solidFill>
                      <a:latin typeface="Optima"/>
                    </a:endParaRPr>
                  </a:p>
                </p:txBody>
              </p:sp>
            </p:grpSp>
            <p:grpSp>
              <p:nvGrpSpPr>
                <p:cNvPr id="95" name="Group 50"/>
                <p:cNvGrpSpPr>
                  <a:grpSpLocks/>
                </p:cNvGrpSpPr>
                <p:nvPr/>
              </p:nvGrpSpPr>
              <p:grpSpPr bwMode="auto">
                <a:xfrm>
                  <a:off x="875" y="2345"/>
                  <a:ext cx="69" cy="303"/>
                  <a:chOff x="1081" y="3738"/>
                  <a:chExt cx="69" cy="303"/>
                </a:xfrm>
              </p:grpSpPr>
              <p:sp>
                <p:nvSpPr>
                  <p:cNvPr id="96" name="Freeform 51"/>
                  <p:cNvSpPr>
                    <a:spLocks/>
                  </p:cNvSpPr>
                  <p:nvPr/>
                </p:nvSpPr>
                <p:spPr bwMode="auto">
                  <a:xfrm>
                    <a:off x="1081" y="3792"/>
                    <a:ext cx="69" cy="249"/>
                  </a:xfrm>
                  <a:custGeom>
                    <a:avLst/>
                    <a:gdLst>
                      <a:gd name="T0" fmla="*/ 0 w 321"/>
                      <a:gd name="T1" fmla="*/ 1 h 1746"/>
                      <a:gd name="T2" fmla="*/ 0 w 321"/>
                      <a:gd name="T3" fmla="*/ 1 h 1746"/>
                      <a:gd name="T4" fmla="*/ 1 w 321"/>
                      <a:gd name="T5" fmla="*/ 1 h 1746"/>
                      <a:gd name="T6" fmla="*/ 1 w 321"/>
                      <a:gd name="T7" fmla="*/ 1 h 1746"/>
                      <a:gd name="T8" fmla="*/ 0 w 321"/>
                      <a:gd name="T9" fmla="*/ 1 h 1746"/>
                      <a:gd name="T10" fmla="*/ 0 w 321"/>
                      <a:gd name="T11" fmla="*/ 1 h 1746"/>
                      <a:gd name="T12" fmla="*/ 0 w 321"/>
                      <a:gd name="T13" fmla="*/ 1 h 1746"/>
                      <a:gd name="T14" fmla="*/ 0 w 321"/>
                      <a:gd name="T15" fmla="*/ 1 h 1746"/>
                      <a:gd name="T16" fmla="*/ 0 w 321"/>
                      <a:gd name="T17" fmla="*/ 1 h 1746"/>
                      <a:gd name="T18" fmla="*/ 0 w 321"/>
                      <a:gd name="T19" fmla="*/ 1 h 1746"/>
                      <a:gd name="T20" fmla="*/ 0 w 321"/>
                      <a:gd name="T21" fmla="*/ 1 h 1746"/>
                      <a:gd name="T22" fmla="*/ 0 w 321"/>
                      <a:gd name="T23" fmla="*/ 1 h 1746"/>
                      <a:gd name="T24" fmla="*/ 0 w 321"/>
                      <a:gd name="T25" fmla="*/ 1 h 1746"/>
                      <a:gd name="T26" fmla="*/ 0 w 321"/>
                      <a:gd name="T27" fmla="*/ 0 h 1746"/>
                      <a:gd name="T28" fmla="*/ 0 w 321"/>
                      <a:gd name="T29" fmla="*/ 0 h 1746"/>
                      <a:gd name="T30" fmla="*/ 0 w 321"/>
                      <a:gd name="T31" fmla="*/ 0 h 1746"/>
                      <a:gd name="T32" fmla="*/ 1 w 321"/>
                      <a:gd name="T33" fmla="*/ 0 h 1746"/>
                      <a:gd name="T34" fmla="*/ 1 w 321"/>
                      <a:gd name="T35" fmla="*/ 0 h 1746"/>
                      <a:gd name="T36" fmla="*/ 1 w 321"/>
                      <a:gd name="T37" fmla="*/ 0 h 1746"/>
                      <a:gd name="T38" fmla="*/ 1 w 321"/>
                      <a:gd name="T39" fmla="*/ 0 h 1746"/>
                      <a:gd name="T40" fmla="*/ 1 w 321"/>
                      <a:gd name="T41" fmla="*/ 0 h 1746"/>
                      <a:gd name="T42" fmla="*/ 0 w 321"/>
                      <a:gd name="T43" fmla="*/ 0 h 1746"/>
                      <a:gd name="T44" fmla="*/ 0 w 321"/>
                      <a:gd name="T45" fmla="*/ 0 h 1746"/>
                      <a:gd name="T46" fmla="*/ 0 w 321"/>
                      <a:gd name="T47" fmla="*/ 0 h 1746"/>
                      <a:gd name="T48" fmla="*/ 0 w 321"/>
                      <a:gd name="T49" fmla="*/ 0 h 1746"/>
                      <a:gd name="T50" fmla="*/ 0 w 321"/>
                      <a:gd name="T51" fmla="*/ 0 h 1746"/>
                      <a:gd name="T52" fmla="*/ 0 w 321"/>
                      <a:gd name="T53" fmla="*/ 0 h 1746"/>
                      <a:gd name="T54" fmla="*/ 0 w 321"/>
                      <a:gd name="T55" fmla="*/ 0 h 1746"/>
                      <a:gd name="T56" fmla="*/ 0 w 321"/>
                      <a:gd name="T57" fmla="*/ 0 h 1746"/>
                      <a:gd name="T58" fmla="*/ 0 w 321"/>
                      <a:gd name="T59" fmla="*/ 0 h 1746"/>
                      <a:gd name="T60" fmla="*/ 0 w 321"/>
                      <a:gd name="T61" fmla="*/ 0 h 1746"/>
                      <a:gd name="T62" fmla="*/ 0 w 321"/>
                      <a:gd name="T63" fmla="*/ 0 h 1746"/>
                      <a:gd name="T64" fmla="*/ 1 w 321"/>
                      <a:gd name="T65" fmla="*/ 0 h 1746"/>
                      <a:gd name="T66" fmla="*/ 1 w 321"/>
                      <a:gd name="T67" fmla="*/ 0 h 1746"/>
                      <a:gd name="T68" fmla="*/ 1 w 321"/>
                      <a:gd name="T69" fmla="*/ 0 h 1746"/>
                      <a:gd name="T70" fmla="*/ 1 w 321"/>
                      <a:gd name="T71" fmla="*/ 0 h 1746"/>
                      <a:gd name="T72" fmla="*/ 0 w 321"/>
                      <a:gd name="T73" fmla="*/ 0 h 1746"/>
                      <a:gd name="T74" fmla="*/ 0 w 321"/>
                      <a:gd name="T75" fmla="*/ 0 h 1746"/>
                      <a:gd name="T76" fmla="*/ 0 w 321"/>
                      <a:gd name="T77" fmla="*/ 0 h 1746"/>
                      <a:gd name="T78" fmla="*/ 0 w 321"/>
                      <a:gd name="T79" fmla="*/ 0 h 1746"/>
                      <a:gd name="T80" fmla="*/ 0 w 321"/>
                      <a:gd name="T81" fmla="*/ 0 h 1746"/>
                      <a:gd name="T82" fmla="*/ 0 w 321"/>
                      <a:gd name="T83" fmla="*/ 0 h 1746"/>
                      <a:gd name="T84" fmla="*/ 0 w 321"/>
                      <a:gd name="T85" fmla="*/ 0 h 1746"/>
                      <a:gd name="T86" fmla="*/ 0 w 321"/>
                      <a:gd name="T87" fmla="*/ 0 h 1746"/>
                      <a:gd name="T88" fmla="*/ 0 w 321"/>
                      <a:gd name="T89" fmla="*/ 0 h 1746"/>
                      <a:gd name="T90" fmla="*/ 0 w 321"/>
                      <a:gd name="T91" fmla="*/ 0 h 1746"/>
                      <a:gd name="T92" fmla="*/ 0 w 321"/>
                      <a:gd name="T93" fmla="*/ 0 h 17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1"/>
                      <a:gd name="T142" fmla="*/ 0 h 1746"/>
                      <a:gd name="T143" fmla="*/ 321 w 321"/>
                      <a:gd name="T144" fmla="*/ 1746 h 17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1" h="1746">
                        <a:moveTo>
                          <a:pt x="143" y="1746"/>
                        </a:moveTo>
                        <a:cubicBezTo>
                          <a:pt x="174" y="1741"/>
                          <a:pt x="219" y="1733"/>
                          <a:pt x="245" y="1716"/>
                        </a:cubicBezTo>
                        <a:cubicBezTo>
                          <a:pt x="253" y="1704"/>
                          <a:pt x="261" y="1692"/>
                          <a:pt x="269" y="1680"/>
                        </a:cubicBezTo>
                        <a:cubicBezTo>
                          <a:pt x="274" y="1672"/>
                          <a:pt x="278" y="1653"/>
                          <a:pt x="278" y="1653"/>
                        </a:cubicBezTo>
                        <a:cubicBezTo>
                          <a:pt x="276" y="1615"/>
                          <a:pt x="285" y="1566"/>
                          <a:pt x="248" y="1542"/>
                        </a:cubicBezTo>
                        <a:cubicBezTo>
                          <a:pt x="218" y="1497"/>
                          <a:pt x="152" y="1477"/>
                          <a:pt x="107" y="1452"/>
                        </a:cubicBezTo>
                        <a:cubicBezTo>
                          <a:pt x="91" y="1443"/>
                          <a:pt x="79" y="1431"/>
                          <a:pt x="62" y="1425"/>
                        </a:cubicBezTo>
                        <a:cubicBezTo>
                          <a:pt x="56" y="1416"/>
                          <a:pt x="38" y="1404"/>
                          <a:pt x="38" y="1404"/>
                        </a:cubicBezTo>
                        <a:cubicBezTo>
                          <a:pt x="32" y="1394"/>
                          <a:pt x="23" y="1342"/>
                          <a:pt x="20" y="1326"/>
                        </a:cubicBezTo>
                        <a:cubicBezTo>
                          <a:pt x="25" y="1288"/>
                          <a:pt x="40" y="1272"/>
                          <a:pt x="71" y="1251"/>
                        </a:cubicBezTo>
                        <a:cubicBezTo>
                          <a:pt x="77" y="1247"/>
                          <a:pt x="82" y="1241"/>
                          <a:pt x="89" y="1239"/>
                        </a:cubicBezTo>
                        <a:cubicBezTo>
                          <a:pt x="98" y="1236"/>
                          <a:pt x="108" y="1235"/>
                          <a:pt x="116" y="1230"/>
                        </a:cubicBezTo>
                        <a:cubicBezTo>
                          <a:pt x="130" y="1221"/>
                          <a:pt x="145" y="1214"/>
                          <a:pt x="161" y="1209"/>
                        </a:cubicBezTo>
                        <a:cubicBezTo>
                          <a:pt x="168" y="1207"/>
                          <a:pt x="173" y="1201"/>
                          <a:pt x="179" y="1197"/>
                        </a:cubicBezTo>
                        <a:cubicBezTo>
                          <a:pt x="187" y="1192"/>
                          <a:pt x="205" y="1187"/>
                          <a:pt x="215" y="1182"/>
                        </a:cubicBezTo>
                        <a:cubicBezTo>
                          <a:pt x="224" y="1177"/>
                          <a:pt x="242" y="1167"/>
                          <a:pt x="242" y="1167"/>
                        </a:cubicBezTo>
                        <a:cubicBezTo>
                          <a:pt x="250" y="1156"/>
                          <a:pt x="256" y="1158"/>
                          <a:pt x="266" y="1149"/>
                        </a:cubicBezTo>
                        <a:cubicBezTo>
                          <a:pt x="277" y="1140"/>
                          <a:pt x="279" y="1135"/>
                          <a:pt x="287" y="1122"/>
                        </a:cubicBezTo>
                        <a:cubicBezTo>
                          <a:pt x="292" y="1114"/>
                          <a:pt x="299" y="1095"/>
                          <a:pt x="299" y="1095"/>
                        </a:cubicBezTo>
                        <a:cubicBezTo>
                          <a:pt x="298" y="1079"/>
                          <a:pt x="302" y="1060"/>
                          <a:pt x="293" y="1047"/>
                        </a:cubicBezTo>
                        <a:cubicBezTo>
                          <a:pt x="287" y="1038"/>
                          <a:pt x="266" y="1026"/>
                          <a:pt x="266" y="1026"/>
                        </a:cubicBezTo>
                        <a:cubicBezTo>
                          <a:pt x="259" y="1016"/>
                          <a:pt x="252" y="1009"/>
                          <a:pt x="242" y="1002"/>
                        </a:cubicBezTo>
                        <a:cubicBezTo>
                          <a:pt x="237" y="994"/>
                          <a:pt x="228" y="984"/>
                          <a:pt x="221" y="978"/>
                        </a:cubicBezTo>
                        <a:cubicBezTo>
                          <a:pt x="216" y="973"/>
                          <a:pt x="209" y="970"/>
                          <a:pt x="203" y="966"/>
                        </a:cubicBezTo>
                        <a:cubicBezTo>
                          <a:pt x="200" y="964"/>
                          <a:pt x="194" y="960"/>
                          <a:pt x="194" y="960"/>
                        </a:cubicBezTo>
                        <a:cubicBezTo>
                          <a:pt x="177" y="934"/>
                          <a:pt x="117" y="904"/>
                          <a:pt x="89" y="885"/>
                        </a:cubicBezTo>
                        <a:cubicBezTo>
                          <a:pt x="77" y="877"/>
                          <a:pt x="65" y="869"/>
                          <a:pt x="53" y="861"/>
                        </a:cubicBezTo>
                        <a:cubicBezTo>
                          <a:pt x="47" y="857"/>
                          <a:pt x="35" y="849"/>
                          <a:pt x="35" y="849"/>
                        </a:cubicBezTo>
                        <a:cubicBezTo>
                          <a:pt x="31" y="836"/>
                          <a:pt x="20" y="822"/>
                          <a:pt x="11" y="813"/>
                        </a:cubicBezTo>
                        <a:cubicBezTo>
                          <a:pt x="6" y="797"/>
                          <a:pt x="0" y="779"/>
                          <a:pt x="11" y="762"/>
                        </a:cubicBezTo>
                        <a:cubicBezTo>
                          <a:pt x="24" y="743"/>
                          <a:pt x="48" y="743"/>
                          <a:pt x="65" y="732"/>
                        </a:cubicBezTo>
                        <a:cubicBezTo>
                          <a:pt x="115" y="699"/>
                          <a:pt x="165" y="663"/>
                          <a:pt x="218" y="636"/>
                        </a:cubicBezTo>
                        <a:cubicBezTo>
                          <a:pt x="240" y="625"/>
                          <a:pt x="261" y="617"/>
                          <a:pt x="281" y="603"/>
                        </a:cubicBezTo>
                        <a:cubicBezTo>
                          <a:pt x="291" y="596"/>
                          <a:pt x="308" y="579"/>
                          <a:pt x="308" y="579"/>
                        </a:cubicBezTo>
                        <a:cubicBezTo>
                          <a:pt x="315" y="557"/>
                          <a:pt x="321" y="528"/>
                          <a:pt x="299" y="513"/>
                        </a:cubicBezTo>
                        <a:cubicBezTo>
                          <a:pt x="288" y="496"/>
                          <a:pt x="271" y="484"/>
                          <a:pt x="260" y="468"/>
                        </a:cubicBezTo>
                        <a:cubicBezTo>
                          <a:pt x="254" y="460"/>
                          <a:pt x="247" y="448"/>
                          <a:pt x="239" y="441"/>
                        </a:cubicBezTo>
                        <a:cubicBezTo>
                          <a:pt x="234" y="436"/>
                          <a:pt x="228" y="431"/>
                          <a:pt x="221" y="429"/>
                        </a:cubicBezTo>
                        <a:cubicBezTo>
                          <a:pt x="218" y="428"/>
                          <a:pt x="212" y="426"/>
                          <a:pt x="212" y="426"/>
                        </a:cubicBezTo>
                        <a:cubicBezTo>
                          <a:pt x="206" y="409"/>
                          <a:pt x="206" y="403"/>
                          <a:pt x="191" y="393"/>
                        </a:cubicBezTo>
                        <a:cubicBezTo>
                          <a:pt x="187" y="387"/>
                          <a:pt x="180" y="384"/>
                          <a:pt x="176" y="378"/>
                        </a:cubicBezTo>
                        <a:cubicBezTo>
                          <a:pt x="168" y="366"/>
                          <a:pt x="165" y="345"/>
                          <a:pt x="161" y="330"/>
                        </a:cubicBezTo>
                        <a:cubicBezTo>
                          <a:pt x="163" y="288"/>
                          <a:pt x="165" y="253"/>
                          <a:pt x="170" y="213"/>
                        </a:cubicBezTo>
                        <a:cubicBezTo>
                          <a:pt x="167" y="171"/>
                          <a:pt x="163" y="134"/>
                          <a:pt x="173" y="93"/>
                        </a:cubicBezTo>
                        <a:cubicBezTo>
                          <a:pt x="172" y="76"/>
                          <a:pt x="172" y="59"/>
                          <a:pt x="170" y="42"/>
                        </a:cubicBezTo>
                        <a:cubicBezTo>
                          <a:pt x="169" y="36"/>
                          <a:pt x="164" y="24"/>
                          <a:pt x="164" y="24"/>
                        </a:cubicBezTo>
                        <a:cubicBezTo>
                          <a:pt x="168" y="8"/>
                          <a:pt x="167" y="16"/>
                          <a:pt x="167" y="0"/>
                        </a:cubicBezTo>
                      </a:path>
                    </a:pathLst>
                  </a:custGeom>
                  <a:noFill/>
                  <a:ln w="12700">
                    <a:solidFill>
                      <a:srgbClr val="FC0128"/>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Optima"/>
                    </a:endParaRPr>
                  </a:p>
                </p:txBody>
              </p:sp>
              <p:sp>
                <p:nvSpPr>
                  <p:cNvPr id="97" name="Line 52"/>
                  <p:cNvSpPr>
                    <a:spLocks noChangeShapeType="1"/>
                  </p:cNvSpPr>
                  <p:nvPr/>
                </p:nvSpPr>
                <p:spPr bwMode="auto">
                  <a:xfrm flipV="1">
                    <a:off x="1116" y="3738"/>
                    <a:ext cx="0" cy="63"/>
                  </a:xfrm>
                  <a:prstGeom prst="line">
                    <a:avLst/>
                  </a:prstGeom>
                  <a:noFill/>
                  <a:ln w="12700">
                    <a:solidFill>
                      <a:srgbClr val="FC0128"/>
                    </a:solidFill>
                    <a:round/>
                    <a:headEnd/>
                    <a:tailEnd type="triangle" w="med" len="med"/>
                  </a:ln>
                </p:spPr>
                <p:txBody>
                  <a:bodyPr/>
                  <a:lstStyle/>
                  <a:p>
                    <a:pPr eaLnBrk="1" fontAlgn="auto" hangingPunct="1">
                      <a:spcBef>
                        <a:spcPts val="0"/>
                      </a:spcBef>
                      <a:spcAft>
                        <a:spcPts val="0"/>
                      </a:spcAft>
                      <a:defRPr/>
                    </a:pPr>
                    <a:endParaRPr lang="en-US" sz="1800" kern="0" dirty="0">
                      <a:solidFill>
                        <a:sysClr val="windowText" lastClr="000000"/>
                      </a:solidFill>
                      <a:latin typeface="Optima"/>
                    </a:endParaRPr>
                  </a:p>
                </p:txBody>
              </p:sp>
            </p:grpSp>
          </p:grpSp>
          <p:sp>
            <p:nvSpPr>
              <p:cNvPr id="79" name="Line 65"/>
              <p:cNvSpPr>
                <a:spLocks noChangeShapeType="1"/>
              </p:cNvSpPr>
              <p:nvPr/>
            </p:nvSpPr>
            <p:spPr bwMode="auto">
              <a:xfrm flipH="1">
                <a:off x="20193829" y="18191780"/>
                <a:ext cx="534987" cy="217487"/>
              </a:xfrm>
              <a:prstGeom prst="line">
                <a:avLst/>
              </a:prstGeom>
              <a:noFill/>
              <a:ln w="19050">
                <a:solidFill>
                  <a:srgbClr val="FC0128"/>
                </a:solidFill>
                <a:round/>
                <a:headEnd/>
                <a:tailEnd type="triangle" w="med" len="med"/>
              </a:ln>
            </p:spPr>
            <p:txBody>
              <a:bodyPr/>
              <a:lstStyle/>
              <a:p>
                <a:pPr eaLnBrk="1" fontAlgn="auto" hangingPunct="1">
                  <a:spcBef>
                    <a:spcPts val="0"/>
                  </a:spcBef>
                  <a:spcAft>
                    <a:spcPts val="0"/>
                  </a:spcAft>
                  <a:defRPr/>
                </a:pPr>
                <a:endParaRPr lang="en-US" sz="1800" kern="0" dirty="0">
                  <a:solidFill>
                    <a:sysClr val="windowText" lastClr="000000"/>
                  </a:solidFill>
                  <a:latin typeface="Optima"/>
                </a:endParaRPr>
              </a:p>
            </p:txBody>
          </p:sp>
          <p:grpSp>
            <p:nvGrpSpPr>
              <p:cNvPr id="80" name="Group 43"/>
              <p:cNvGrpSpPr>
                <a:grpSpLocks/>
              </p:cNvGrpSpPr>
              <p:nvPr/>
            </p:nvGrpSpPr>
            <p:grpSpPr bwMode="auto">
              <a:xfrm rot="16200000" flipH="1">
                <a:off x="18361738" y="18911083"/>
                <a:ext cx="404953" cy="666771"/>
                <a:chOff x="875" y="2105"/>
                <a:chExt cx="255" cy="420"/>
              </a:xfrm>
            </p:grpSpPr>
            <p:grpSp>
              <p:nvGrpSpPr>
                <p:cNvPr id="84" name="Group 44"/>
                <p:cNvGrpSpPr>
                  <a:grpSpLocks/>
                </p:cNvGrpSpPr>
                <p:nvPr/>
              </p:nvGrpSpPr>
              <p:grpSpPr bwMode="auto">
                <a:xfrm>
                  <a:off x="962" y="2105"/>
                  <a:ext cx="69" cy="300"/>
                  <a:chOff x="1081" y="3618"/>
                  <a:chExt cx="69" cy="300"/>
                </a:xfrm>
              </p:grpSpPr>
              <p:sp>
                <p:nvSpPr>
                  <p:cNvPr id="91" name="Freeform 45"/>
                  <p:cNvSpPr>
                    <a:spLocks/>
                  </p:cNvSpPr>
                  <p:nvPr/>
                </p:nvSpPr>
                <p:spPr bwMode="auto">
                  <a:xfrm>
                    <a:off x="1081" y="3669"/>
                    <a:ext cx="69" cy="249"/>
                  </a:xfrm>
                  <a:custGeom>
                    <a:avLst/>
                    <a:gdLst>
                      <a:gd name="T0" fmla="*/ 0 w 321"/>
                      <a:gd name="T1" fmla="*/ 1 h 1746"/>
                      <a:gd name="T2" fmla="*/ 0 w 321"/>
                      <a:gd name="T3" fmla="*/ 1 h 1746"/>
                      <a:gd name="T4" fmla="*/ 1 w 321"/>
                      <a:gd name="T5" fmla="*/ 1 h 1746"/>
                      <a:gd name="T6" fmla="*/ 1 w 321"/>
                      <a:gd name="T7" fmla="*/ 1 h 1746"/>
                      <a:gd name="T8" fmla="*/ 0 w 321"/>
                      <a:gd name="T9" fmla="*/ 1 h 1746"/>
                      <a:gd name="T10" fmla="*/ 0 w 321"/>
                      <a:gd name="T11" fmla="*/ 1 h 1746"/>
                      <a:gd name="T12" fmla="*/ 0 w 321"/>
                      <a:gd name="T13" fmla="*/ 1 h 1746"/>
                      <a:gd name="T14" fmla="*/ 0 w 321"/>
                      <a:gd name="T15" fmla="*/ 1 h 1746"/>
                      <a:gd name="T16" fmla="*/ 0 w 321"/>
                      <a:gd name="T17" fmla="*/ 1 h 1746"/>
                      <a:gd name="T18" fmla="*/ 0 w 321"/>
                      <a:gd name="T19" fmla="*/ 1 h 1746"/>
                      <a:gd name="T20" fmla="*/ 0 w 321"/>
                      <a:gd name="T21" fmla="*/ 1 h 1746"/>
                      <a:gd name="T22" fmla="*/ 0 w 321"/>
                      <a:gd name="T23" fmla="*/ 1 h 1746"/>
                      <a:gd name="T24" fmla="*/ 0 w 321"/>
                      <a:gd name="T25" fmla="*/ 1 h 1746"/>
                      <a:gd name="T26" fmla="*/ 0 w 321"/>
                      <a:gd name="T27" fmla="*/ 0 h 1746"/>
                      <a:gd name="T28" fmla="*/ 0 w 321"/>
                      <a:gd name="T29" fmla="*/ 0 h 1746"/>
                      <a:gd name="T30" fmla="*/ 0 w 321"/>
                      <a:gd name="T31" fmla="*/ 0 h 1746"/>
                      <a:gd name="T32" fmla="*/ 1 w 321"/>
                      <a:gd name="T33" fmla="*/ 0 h 1746"/>
                      <a:gd name="T34" fmla="*/ 1 w 321"/>
                      <a:gd name="T35" fmla="*/ 0 h 1746"/>
                      <a:gd name="T36" fmla="*/ 1 w 321"/>
                      <a:gd name="T37" fmla="*/ 0 h 1746"/>
                      <a:gd name="T38" fmla="*/ 1 w 321"/>
                      <a:gd name="T39" fmla="*/ 0 h 1746"/>
                      <a:gd name="T40" fmla="*/ 1 w 321"/>
                      <a:gd name="T41" fmla="*/ 0 h 1746"/>
                      <a:gd name="T42" fmla="*/ 0 w 321"/>
                      <a:gd name="T43" fmla="*/ 0 h 1746"/>
                      <a:gd name="T44" fmla="*/ 0 w 321"/>
                      <a:gd name="T45" fmla="*/ 0 h 1746"/>
                      <a:gd name="T46" fmla="*/ 0 w 321"/>
                      <a:gd name="T47" fmla="*/ 0 h 1746"/>
                      <a:gd name="T48" fmla="*/ 0 w 321"/>
                      <a:gd name="T49" fmla="*/ 0 h 1746"/>
                      <a:gd name="T50" fmla="*/ 0 w 321"/>
                      <a:gd name="T51" fmla="*/ 0 h 1746"/>
                      <a:gd name="T52" fmla="*/ 0 w 321"/>
                      <a:gd name="T53" fmla="*/ 0 h 1746"/>
                      <a:gd name="T54" fmla="*/ 0 w 321"/>
                      <a:gd name="T55" fmla="*/ 0 h 1746"/>
                      <a:gd name="T56" fmla="*/ 0 w 321"/>
                      <a:gd name="T57" fmla="*/ 0 h 1746"/>
                      <a:gd name="T58" fmla="*/ 0 w 321"/>
                      <a:gd name="T59" fmla="*/ 0 h 1746"/>
                      <a:gd name="T60" fmla="*/ 0 w 321"/>
                      <a:gd name="T61" fmla="*/ 0 h 1746"/>
                      <a:gd name="T62" fmla="*/ 0 w 321"/>
                      <a:gd name="T63" fmla="*/ 0 h 1746"/>
                      <a:gd name="T64" fmla="*/ 1 w 321"/>
                      <a:gd name="T65" fmla="*/ 0 h 1746"/>
                      <a:gd name="T66" fmla="*/ 1 w 321"/>
                      <a:gd name="T67" fmla="*/ 0 h 1746"/>
                      <a:gd name="T68" fmla="*/ 1 w 321"/>
                      <a:gd name="T69" fmla="*/ 0 h 1746"/>
                      <a:gd name="T70" fmla="*/ 1 w 321"/>
                      <a:gd name="T71" fmla="*/ 0 h 1746"/>
                      <a:gd name="T72" fmla="*/ 0 w 321"/>
                      <a:gd name="T73" fmla="*/ 0 h 1746"/>
                      <a:gd name="T74" fmla="*/ 0 w 321"/>
                      <a:gd name="T75" fmla="*/ 0 h 1746"/>
                      <a:gd name="T76" fmla="*/ 0 w 321"/>
                      <a:gd name="T77" fmla="*/ 0 h 1746"/>
                      <a:gd name="T78" fmla="*/ 0 w 321"/>
                      <a:gd name="T79" fmla="*/ 0 h 1746"/>
                      <a:gd name="T80" fmla="*/ 0 w 321"/>
                      <a:gd name="T81" fmla="*/ 0 h 1746"/>
                      <a:gd name="T82" fmla="*/ 0 w 321"/>
                      <a:gd name="T83" fmla="*/ 0 h 1746"/>
                      <a:gd name="T84" fmla="*/ 0 w 321"/>
                      <a:gd name="T85" fmla="*/ 0 h 1746"/>
                      <a:gd name="T86" fmla="*/ 0 w 321"/>
                      <a:gd name="T87" fmla="*/ 0 h 1746"/>
                      <a:gd name="T88" fmla="*/ 0 w 321"/>
                      <a:gd name="T89" fmla="*/ 0 h 1746"/>
                      <a:gd name="T90" fmla="*/ 0 w 321"/>
                      <a:gd name="T91" fmla="*/ 0 h 1746"/>
                      <a:gd name="T92" fmla="*/ 0 w 321"/>
                      <a:gd name="T93" fmla="*/ 0 h 17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1"/>
                      <a:gd name="T142" fmla="*/ 0 h 1746"/>
                      <a:gd name="T143" fmla="*/ 321 w 321"/>
                      <a:gd name="T144" fmla="*/ 1746 h 17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1" h="1746">
                        <a:moveTo>
                          <a:pt x="143" y="1746"/>
                        </a:moveTo>
                        <a:cubicBezTo>
                          <a:pt x="174" y="1741"/>
                          <a:pt x="219" y="1733"/>
                          <a:pt x="245" y="1716"/>
                        </a:cubicBezTo>
                        <a:cubicBezTo>
                          <a:pt x="253" y="1704"/>
                          <a:pt x="261" y="1692"/>
                          <a:pt x="269" y="1680"/>
                        </a:cubicBezTo>
                        <a:cubicBezTo>
                          <a:pt x="274" y="1672"/>
                          <a:pt x="278" y="1653"/>
                          <a:pt x="278" y="1653"/>
                        </a:cubicBezTo>
                        <a:cubicBezTo>
                          <a:pt x="276" y="1615"/>
                          <a:pt x="285" y="1566"/>
                          <a:pt x="248" y="1542"/>
                        </a:cubicBezTo>
                        <a:cubicBezTo>
                          <a:pt x="218" y="1497"/>
                          <a:pt x="152" y="1477"/>
                          <a:pt x="107" y="1452"/>
                        </a:cubicBezTo>
                        <a:cubicBezTo>
                          <a:pt x="91" y="1443"/>
                          <a:pt x="79" y="1431"/>
                          <a:pt x="62" y="1425"/>
                        </a:cubicBezTo>
                        <a:cubicBezTo>
                          <a:pt x="56" y="1416"/>
                          <a:pt x="38" y="1404"/>
                          <a:pt x="38" y="1404"/>
                        </a:cubicBezTo>
                        <a:cubicBezTo>
                          <a:pt x="32" y="1394"/>
                          <a:pt x="23" y="1342"/>
                          <a:pt x="20" y="1326"/>
                        </a:cubicBezTo>
                        <a:cubicBezTo>
                          <a:pt x="25" y="1288"/>
                          <a:pt x="40" y="1272"/>
                          <a:pt x="71" y="1251"/>
                        </a:cubicBezTo>
                        <a:cubicBezTo>
                          <a:pt x="77" y="1247"/>
                          <a:pt x="82" y="1241"/>
                          <a:pt x="89" y="1239"/>
                        </a:cubicBezTo>
                        <a:cubicBezTo>
                          <a:pt x="98" y="1236"/>
                          <a:pt x="108" y="1235"/>
                          <a:pt x="116" y="1230"/>
                        </a:cubicBezTo>
                        <a:cubicBezTo>
                          <a:pt x="130" y="1221"/>
                          <a:pt x="145" y="1214"/>
                          <a:pt x="161" y="1209"/>
                        </a:cubicBezTo>
                        <a:cubicBezTo>
                          <a:pt x="168" y="1207"/>
                          <a:pt x="173" y="1201"/>
                          <a:pt x="179" y="1197"/>
                        </a:cubicBezTo>
                        <a:cubicBezTo>
                          <a:pt x="187" y="1192"/>
                          <a:pt x="205" y="1187"/>
                          <a:pt x="215" y="1182"/>
                        </a:cubicBezTo>
                        <a:cubicBezTo>
                          <a:pt x="224" y="1177"/>
                          <a:pt x="242" y="1167"/>
                          <a:pt x="242" y="1167"/>
                        </a:cubicBezTo>
                        <a:cubicBezTo>
                          <a:pt x="250" y="1156"/>
                          <a:pt x="256" y="1158"/>
                          <a:pt x="266" y="1149"/>
                        </a:cubicBezTo>
                        <a:cubicBezTo>
                          <a:pt x="277" y="1140"/>
                          <a:pt x="279" y="1135"/>
                          <a:pt x="287" y="1122"/>
                        </a:cubicBezTo>
                        <a:cubicBezTo>
                          <a:pt x="292" y="1114"/>
                          <a:pt x="299" y="1095"/>
                          <a:pt x="299" y="1095"/>
                        </a:cubicBezTo>
                        <a:cubicBezTo>
                          <a:pt x="298" y="1079"/>
                          <a:pt x="302" y="1060"/>
                          <a:pt x="293" y="1047"/>
                        </a:cubicBezTo>
                        <a:cubicBezTo>
                          <a:pt x="287" y="1038"/>
                          <a:pt x="266" y="1026"/>
                          <a:pt x="266" y="1026"/>
                        </a:cubicBezTo>
                        <a:cubicBezTo>
                          <a:pt x="259" y="1016"/>
                          <a:pt x="252" y="1009"/>
                          <a:pt x="242" y="1002"/>
                        </a:cubicBezTo>
                        <a:cubicBezTo>
                          <a:pt x="237" y="994"/>
                          <a:pt x="228" y="984"/>
                          <a:pt x="221" y="978"/>
                        </a:cubicBezTo>
                        <a:cubicBezTo>
                          <a:pt x="216" y="973"/>
                          <a:pt x="209" y="970"/>
                          <a:pt x="203" y="966"/>
                        </a:cubicBezTo>
                        <a:cubicBezTo>
                          <a:pt x="200" y="964"/>
                          <a:pt x="194" y="960"/>
                          <a:pt x="194" y="960"/>
                        </a:cubicBezTo>
                        <a:cubicBezTo>
                          <a:pt x="177" y="934"/>
                          <a:pt x="117" y="904"/>
                          <a:pt x="89" y="885"/>
                        </a:cubicBezTo>
                        <a:cubicBezTo>
                          <a:pt x="77" y="877"/>
                          <a:pt x="65" y="869"/>
                          <a:pt x="53" y="861"/>
                        </a:cubicBezTo>
                        <a:cubicBezTo>
                          <a:pt x="47" y="857"/>
                          <a:pt x="35" y="849"/>
                          <a:pt x="35" y="849"/>
                        </a:cubicBezTo>
                        <a:cubicBezTo>
                          <a:pt x="31" y="836"/>
                          <a:pt x="20" y="822"/>
                          <a:pt x="11" y="813"/>
                        </a:cubicBezTo>
                        <a:cubicBezTo>
                          <a:pt x="6" y="797"/>
                          <a:pt x="0" y="779"/>
                          <a:pt x="11" y="762"/>
                        </a:cubicBezTo>
                        <a:cubicBezTo>
                          <a:pt x="24" y="743"/>
                          <a:pt x="48" y="743"/>
                          <a:pt x="65" y="732"/>
                        </a:cubicBezTo>
                        <a:cubicBezTo>
                          <a:pt x="115" y="699"/>
                          <a:pt x="165" y="663"/>
                          <a:pt x="218" y="636"/>
                        </a:cubicBezTo>
                        <a:cubicBezTo>
                          <a:pt x="240" y="625"/>
                          <a:pt x="261" y="617"/>
                          <a:pt x="281" y="603"/>
                        </a:cubicBezTo>
                        <a:cubicBezTo>
                          <a:pt x="291" y="596"/>
                          <a:pt x="308" y="579"/>
                          <a:pt x="308" y="579"/>
                        </a:cubicBezTo>
                        <a:cubicBezTo>
                          <a:pt x="315" y="557"/>
                          <a:pt x="321" y="528"/>
                          <a:pt x="299" y="513"/>
                        </a:cubicBezTo>
                        <a:cubicBezTo>
                          <a:pt x="288" y="496"/>
                          <a:pt x="271" y="484"/>
                          <a:pt x="260" y="468"/>
                        </a:cubicBezTo>
                        <a:cubicBezTo>
                          <a:pt x="254" y="460"/>
                          <a:pt x="247" y="448"/>
                          <a:pt x="239" y="441"/>
                        </a:cubicBezTo>
                        <a:cubicBezTo>
                          <a:pt x="234" y="436"/>
                          <a:pt x="228" y="431"/>
                          <a:pt x="221" y="429"/>
                        </a:cubicBezTo>
                        <a:cubicBezTo>
                          <a:pt x="218" y="428"/>
                          <a:pt x="212" y="426"/>
                          <a:pt x="212" y="426"/>
                        </a:cubicBezTo>
                        <a:cubicBezTo>
                          <a:pt x="206" y="409"/>
                          <a:pt x="206" y="403"/>
                          <a:pt x="191" y="393"/>
                        </a:cubicBezTo>
                        <a:cubicBezTo>
                          <a:pt x="187" y="387"/>
                          <a:pt x="180" y="384"/>
                          <a:pt x="176" y="378"/>
                        </a:cubicBezTo>
                        <a:cubicBezTo>
                          <a:pt x="168" y="366"/>
                          <a:pt x="165" y="345"/>
                          <a:pt x="161" y="330"/>
                        </a:cubicBezTo>
                        <a:cubicBezTo>
                          <a:pt x="163" y="288"/>
                          <a:pt x="165" y="253"/>
                          <a:pt x="170" y="213"/>
                        </a:cubicBezTo>
                        <a:cubicBezTo>
                          <a:pt x="167" y="171"/>
                          <a:pt x="163" y="134"/>
                          <a:pt x="173" y="93"/>
                        </a:cubicBezTo>
                        <a:cubicBezTo>
                          <a:pt x="172" y="76"/>
                          <a:pt x="172" y="59"/>
                          <a:pt x="170" y="42"/>
                        </a:cubicBezTo>
                        <a:cubicBezTo>
                          <a:pt x="169" y="36"/>
                          <a:pt x="164" y="24"/>
                          <a:pt x="164" y="24"/>
                        </a:cubicBezTo>
                        <a:cubicBezTo>
                          <a:pt x="168" y="8"/>
                          <a:pt x="167" y="16"/>
                          <a:pt x="167" y="0"/>
                        </a:cubicBezTo>
                      </a:path>
                    </a:pathLst>
                  </a:custGeom>
                  <a:noFill/>
                  <a:ln w="12700">
                    <a:solidFill>
                      <a:srgbClr val="FC0128"/>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Optima"/>
                    </a:endParaRPr>
                  </a:p>
                </p:txBody>
              </p:sp>
              <p:sp>
                <p:nvSpPr>
                  <p:cNvPr id="92" name="Line 46"/>
                  <p:cNvSpPr>
                    <a:spLocks noChangeShapeType="1"/>
                  </p:cNvSpPr>
                  <p:nvPr/>
                </p:nvSpPr>
                <p:spPr bwMode="auto">
                  <a:xfrm flipV="1">
                    <a:off x="1122" y="3618"/>
                    <a:ext cx="0" cy="63"/>
                  </a:xfrm>
                  <a:prstGeom prst="line">
                    <a:avLst/>
                  </a:prstGeom>
                  <a:noFill/>
                  <a:ln w="12700">
                    <a:solidFill>
                      <a:srgbClr val="FC0128"/>
                    </a:solidFill>
                    <a:round/>
                    <a:headEnd/>
                    <a:tailEnd type="triangle" w="med" len="med"/>
                  </a:ln>
                </p:spPr>
                <p:txBody>
                  <a:bodyPr/>
                  <a:lstStyle/>
                  <a:p>
                    <a:pPr eaLnBrk="1" fontAlgn="auto" hangingPunct="1">
                      <a:spcBef>
                        <a:spcPts val="0"/>
                      </a:spcBef>
                      <a:spcAft>
                        <a:spcPts val="0"/>
                      </a:spcAft>
                      <a:defRPr/>
                    </a:pPr>
                    <a:endParaRPr lang="en-US" sz="1800" kern="0" dirty="0">
                      <a:solidFill>
                        <a:sysClr val="windowText" lastClr="000000"/>
                      </a:solidFill>
                      <a:latin typeface="Optima"/>
                    </a:endParaRPr>
                  </a:p>
                </p:txBody>
              </p:sp>
            </p:grpSp>
            <p:grpSp>
              <p:nvGrpSpPr>
                <p:cNvPr id="85" name="Group 47"/>
                <p:cNvGrpSpPr>
                  <a:grpSpLocks/>
                </p:cNvGrpSpPr>
                <p:nvPr/>
              </p:nvGrpSpPr>
              <p:grpSpPr bwMode="auto">
                <a:xfrm>
                  <a:off x="1061" y="2222"/>
                  <a:ext cx="69" cy="300"/>
                  <a:chOff x="1081" y="3618"/>
                  <a:chExt cx="69" cy="300"/>
                </a:xfrm>
              </p:grpSpPr>
              <p:sp>
                <p:nvSpPr>
                  <p:cNvPr id="89" name="Freeform 48"/>
                  <p:cNvSpPr>
                    <a:spLocks/>
                  </p:cNvSpPr>
                  <p:nvPr/>
                </p:nvSpPr>
                <p:spPr bwMode="auto">
                  <a:xfrm>
                    <a:off x="1081" y="3669"/>
                    <a:ext cx="69" cy="249"/>
                  </a:xfrm>
                  <a:custGeom>
                    <a:avLst/>
                    <a:gdLst>
                      <a:gd name="T0" fmla="*/ 0 w 321"/>
                      <a:gd name="T1" fmla="*/ 1 h 1746"/>
                      <a:gd name="T2" fmla="*/ 0 w 321"/>
                      <a:gd name="T3" fmla="*/ 1 h 1746"/>
                      <a:gd name="T4" fmla="*/ 1 w 321"/>
                      <a:gd name="T5" fmla="*/ 1 h 1746"/>
                      <a:gd name="T6" fmla="*/ 1 w 321"/>
                      <a:gd name="T7" fmla="*/ 1 h 1746"/>
                      <a:gd name="T8" fmla="*/ 0 w 321"/>
                      <a:gd name="T9" fmla="*/ 1 h 1746"/>
                      <a:gd name="T10" fmla="*/ 0 w 321"/>
                      <a:gd name="T11" fmla="*/ 1 h 1746"/>
                      <a:gd name="T12" fmla="*/ 0 w 321"/>
                      <a:gd name="T13" fmla="*/ 1 h 1746"/>
                      <a:gd name="T14" fmla="*/ 0 w 321"/>
                      <a:gd name="T15" fmla="*/ 1 h 1746"/>
                      <a:gd name="T16" fmla="*/ 0 w 321"/>
                      <a:gd name="T17" fmla="*/ 1 h 1746"/>
                      <a:gd name="T18" fmla="*/ 0 w 321"/>
                      <a:gd name="T19" fmla="*/ 1 h 1746"/>
                      <a:gd name="T20" fmla="*/ 0 w 321"/>
                      <a:gd name="T21" fmla="*/ 1 h 1746"/>
                      <a:gd name="T22" fmla="*/ 0 w 321"/>
                      <a:gd name="T23" fmla="*/ 1 h 1746"/>
                      <a:gd name="T24" fmla="*/ 0 w 321"/>
                      <a:gd name="T25" fmla="*/ 1 h 1746"/>
                      <a:gd name="T26" fmla="*/ 0 w 321"/>
                      <a:gd name="T27" fmla="*/ 0 h 1746"/>
                      <a:gd name="T28" fmla="*/ 0 w 321"/>
                      <a:gd name="T29" fmla="*/ 0 h 1746"/>
                      <a:gd name="T30" fmla="*/ 0 w 321"/>
                      <a:gd name="T31" fmla="*/ 0 h 1746"/>
                      <a:gd name="T32" fmla="*/ 1 w 321"/>
                      <a:gd name="T33" fmla="*/ 0 h 1746"/>
                      <a:gd name="T34" fmla="*/ 1 w 321"/>
                      <a:gd name="T35" fmla="*/ 0 h 1746"/>
                      <a:gd name="T36" fmla="*/ 1 w 321"/>
                      <a:gd name="T37" fmla="*/ 0 h 1746"/>
                      <a:gd name="T38" fmla="*/ 1 w 321"/>
                      <a:gd name="T39" fmla="*/ 0 h 1746"/>
                      <a:gd name="T40" fmla="*/ 1 w 321"/>
                      <a:gd name="T41" fmla="*/ 0 h 1746"/>
                      <a:gd name="T42" fmla="*/ 0 w 321"/>
                      <a:gd name="T43" fmla="*/ 0 h 1746"/>
                      <a:gd name="T44" fmla="*/ 0 w 321"/>
                      <a:gd name="T45" fmla="*/ 0 h 1746"/>
                      <a:gd name="T46" fmla="*/ 0 w 321"/>
                      <a:gd name="T47" fmla="*/ 0 h 1746"/>
                      <a:gd name="T48" fmla="*/ 0 w 321"/>
                      <a:gd name="T49" fmla="*/ 0 h 1746"/>
                      <a:gd name="T50" fmla="*/ 0 w 321"/>
                      <a:gd name="T51" fmla="*/ 0 h 1746"/>
                      <a:gd name="T52" fmla="*/ 0 w 321"/>
                      <a:gd name="T53" fmla="*/ 0 h 1746"/>
                      <a:gd name="T54" fmla="*/ 0 w 321"/>
                      <a:gd name="T55" fmla="*/ 0 h 1746"/>
                      <a:gd name="T56" fmla="*/ 0 w 321"/>
                      <a:gd name="T57" fmla="*/ 0 h 1746"/>
                      <a:gd name="T58" fmla="*/ 0 w 321"/>
                      <a:gd name="T59" fmla="*/ 0 h 1746"/>
                      <a:gd name="T60" fmla="*/ 0 w 321"/>
                      <a:gd name="T61" fmla="*/ 0 h 1746"/>
                      <a:gd name="T62" fmla="*/ 0 w 321"/>
                      <a:gd name="T63" fmla="*/ 0 h 1746"/>
                      <a:gd name="T64" fmla="*/ 1 w 321"/>
                      <a:gd name="T65" fmla="*/ 0 h 1746"/>
                      <a:gd name="T66" fmla="*/ 1 w 321"/>
                      <a:gd name="T67" fmla="*/ 0 h 1746"/>
                      <a:gd name="T68" fmla="*/ 1 w 321"/>
                      <a:gd name="T69" fmla="*/ 0 h 1746"/>
                      <a:gd name="T70" fmla="*/ 1 w 321"/>
                      <a:gd name="T71" fmla="*/ 0 h 1746"/>
                      <a:gd name="T72" fmla="*/ 0 w 321"/>
                      <a:gd name="T73" fmla="*/ 0 h 1746"/>
                      <a:gd name="T74" fmla="*/ 0 w 321"/>
                      <a:gd name="T75" fmla="*/ 0 h 1746"/>
                      <a:gd name="T76" fmla="*/ 0 w 321"/>
                      <a:gd name="T77" fmla="*/ 0 h 1746"/>
                      <a:gd name="T78" fmla="*/ 0 w 321"/>
                      <a:gd name="T79" fmla="*/ 0 h 1746"/>
                      <a:gd name="T80" fmla="*/ 0 w 321"/>
                      <a:gd name="T81" fmla="*/ 0 h 1746"/>
                      <a:gd name="T82" fmla="*/ 0 w 321"/>
                      <a:gd name="T83" fmla="*/ 0 h 1746"/>
                      <a:gd name="T84" fmla="*/ 0 w 321"/>
                      <a:gd name="T85" fmla="*/ 0 h 1746"/>
                      <a:gd name="T86" fmla="*/ 0 w 321"/>
                      <a:gd name="T87" fmla="*/ 0 h 1746"/>
                      <a:gd name="T88" fmla="*/ 0 w 321"/>
                      <a:gd name="T89" fmla="*/ 0 h 1746"/>
                      <a:gd name="T90" fmla="*/ 0 w 321"/>
                      <a:gd name="T91" fmla="*/ 0 h 1746"/>
                      <a:gd name="T92" fmla="*/ 0 w 321"/>
                      <a:gd name="T93" fmla="*/ 0 h 17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1"/>
                      <a:gd name="T142" fmla="*/ 0 h 1746"/>
                      <a:gd name="T143" fmla="*/ 321 w 321"/>
                      <a:gd name="T144" fmla="*/ 1746 h 17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1" h="1746">
                        <a:moveTo>
                          <a:pt x="143" y="1746"/>
                        </a:moveTo>
                        <a:cubicBezTo>
                          <a:pt x="174" y="1741"/>
                          <a:pt x="219" y="1733"/>
                          <a:pt x="245" y="1716"/>
                        </a:cubicBezTo>
                        <a:cubicBezTo>
                          <a:pt x="253" y="1704"/>
                          <a:pt x="261" y="1692"/>
                          <a:pt x="269" y="1680"/>
                        </a:cubicBezTo>
                        <a:cubicBezTo>
                          <a:pt x="274" y="1672"/>
                          <a:pt x="278" y="1653"/>
                          <a:pt x="278" y="1653"/>
                        </a:cubicBezTo>
                        <a:cubicBezTo>
                          <a:pt x="276" y="1615"/>
                          <a:pt x="285" y="1566"/>
                          <a:pt x="248" y="1542"/>
                        </a:cubicBezTo>
                        <a:cubicBezTo>
                          <a:pt x="218" y="1497"/>
                          <a:pt x="152" y="1477"/>
                          <a:pt x="107" y="1452"/>
                        </a:cubicBezTo>
                        <a:cubicBezTo>
                          <a:pt x="91" y="1443"/>
                          <a:pt x="79" y="1431"/>
                          <a:pt x="62" y="1425"/>
                        </a:cubicBezTo>
                        <a:cubicBezTo>
                          <a:pt x="56" y="1416"/>
                          <a:pt x="38" y="1404"/>
                          <a:pt x="38" y="1404"/>
                        </a:cubicBezTo>
                        <a:cubicBezTo>
                          <a:pt x="32" y="1394"/>
                          <a:pt x="23" y="1342"/>
                          <a:pt x="20" y="1326"/>
                        </a:cubicBezTo>
                        <a:cubicBezTo>
                          <a:pt x="25" y="1288"/>
                          <a:pt x="40" y="1272"/>
                          <a:pt x="71" y="1251"/>
                        </a:cubicBezTo>
                        <a:cubicBezTo>
                          <a:pt x="77" y="1247"/>
                          <a:pt x="82" y="1241"/>
                          <a:pt x="89" y="1239"/>
                        </a:cubicBezTo>
                        <a:cubicBezTo>
                          <a:pt x="98" y="1236"/>
                          <a:pt x="108" y="1235"/>
                          <a:pt x="116" y="1230"/>
                        </a:cubicBezTo>
                        <a:cubicBezTo>
                          <a:pt x="130" y="1221"/>
                          <a:pt x="145" y="1214"/>
                          <a:pt x="161" y="1209"/>
                        </a:cubicBezTo>
                        <a:cubicBezTo>
                          <a:pt x="168" y="1207"/>
                          <a:pt x="173" y="1201"/>
                          <a:pt x="179" y="1197"/>
                        </a:cubicBezTo>
                        <a:cubicBezTo>
                          <a:pt x="187" y="1192"/>
                          <a:pt x="205" y="1187"/>
                          <a:pt x="215" y="1182"/>
                        </a:cubicBezTo>
                        <a:cubicBezTo>
                          <a:pt x="224" y="1177"/>
                          <a:pt x="242" y="1167"/>
                          <a:pt x="242" y="1167"/>
                        </a:cubicBezTo>
                        <a:cubicBezTo>
                          <a:pt x="250" y="1156"/>
                          <a:pt x="256" y="1158"/>
                          <a:pt x="266" y="1149"/>
                        </a:cubicBezTo>
                        <a:cubicBezTo>
                          <a:pt x="277" y="1140"/>
                          <a:pt x="279" y="1135"/>
                          <a:pt x="287" y="1122"/>
                        </a:cubicBezTo>
                        <a:cubicBezTo>
                          <a:pt x="292" y="1114"/>
                          <a:pt x="299" y="1095"/>
                          <a:pt x="299" y="1095"/>
                        </a:cubicBezTo>
                        <a:cubicBezTo>
                          <a:pt x="298" y="1079"/>
                          <a:pt x="302" y="1060"/>
                          <a:pt x="293" y="1047"/>
                        </a:cubicBezTo>
                        <a:cubicBezTo>
                          <a:pt x="287" y="1038"/>
                          <a:pt x="266" y="1026"/>
                          <a:pt x="266" y="1026"/>
                        </a:cubicBezTo>
                        <a:cubicBezTo>
                          <a:pt x="259" y="1016"/>
                          <a:pt x="252" y="1009"/>
                          <a:pt x="242" y="1002"/>
                        </a:cubicBezTo>
                        <a:cubicBezTo>
                          <a:pt x="237" y="994"/>
                          <a:pt x="228" y="984"/>
                          <a:pt x="221" y="978"/>
                        </a:cubicBezTo>
                        <a:cubicBezTo>
                          <a:pt x="216" y="973"/>
                          <a:pt x="209" y="970"/>
                          <a:pt x="203" y="966"/>
                        </a:cubicBezTo>
                        <a:cubicBezTo>
                          <a:pt x="200" y="964"/>
                          <a:pt x="194" y="960"/>
                          <a:pt x="194" y="960"/>
                        </a:cubicBezTo>
                        <a:cubicBezTo>
                          <a:pt x="177" y="934"/>
                          <a:pt x="117" y="904"/>
                          <a:pt x="89" y="885"/>
                        </a:cubicBezTo>
                        <a:cubicBezTo>
                          <a:pt x="77" y="877"/>
                          <a:pt x="65" y="869"/>
                          <a:pt x="53" y="861"/>
                        </a:cubicBezTo>
                        <a:cubicBezTo>
                          <a:pt x="47" y="857"/>
                          <a:pt x="35" y="849"/>
                          <a:pt x="35" y="849"/>
                        </a:cubicBezTo>
                        <a:cubicBezTo>
                          <a:pt x="31" y="836"/>
                          <a:pt x="20" y="822"/>
                          <a:pt x="11" y="813"/>
                        </a:cubicBezTo>
                        <a:cubicBezTo>
                          <a:pt x="6" y="797"/>
                          <a:pt x="0" y="779"/>
                          <a:pt x="11" y="762"/>
                        </a:cubicBezTo>
                        <a:cubicBezTo>
                          <a:pt x="24" y="743"/>
                          <a:pt x="48" y="743"/>
                          <a:pt x="65" y="732"/>
                        </a:cubicBezTo>
                        <a:cubicBezTo>
                          <a:pt x="115" y="699"/>
                          <a:pt x="165" y="663"/>
                          <a:pt x="218" y="636"/>
                        </a:cubicBezTo>
                        <a:cubicBezTo>
                          <a:pt x="240" y="625"/>
                          <a:pt x="261" y="617"/>
                          <a:pt x="281" y="603"/>
                        </a:cubicBezTo>
                        <a:cubicBezTo>
                          <a:pt x="291" y="596"/>
                          <a:pt x="308" y="579"/>
                          <a:pt x="308" y="579"/>
                        </a:cubicBezTo>
                        <a:cubicBezTo>
                          <a:pt x="315" y="557"/>
                          <a:pt x="321" y="528"/>
                          <a:pt x="299" y="513"/>
                        </a:cubicBezTo>
                        <a:cubicBezTo>
                          <a:pt x="288" y="496"/>
                          <a:pt x="271" y="484"/>
                          <a:pt x="260" y="468"/>
                        </a:cubicBezTo>
                        <a:cubicBezTo>
                          <a:pt x="254" y="460"/>
                          <a:pt x="247" y="448"/>
                          <a:pt x="239" y="441"/>
                        </a:cubicBezTo>
                        <a:cubicBezTo>
                          <a:pt x="234" y="436"/>
                          <a:pt x="228" y="431"/>
                          <a:pt x="221" y="429"/>
                        </a:cubicBezTo>
                        <a:cubicBezTo>
                          <a:pt x="218" y="428"/>
                          <a:pt x="212" y="426"/>
                          <a:pt x="212" y="426"/>
                        </a:cubicBezTo>
                        <a:cubicBezTo>
                          <a:pt x="206" y="409"/>
                          <a:pt x="206" y="403"/>
                          <a:pt x="191" y="393"/>
                        </a:cubicBezTo>
                        <a:cubicBezTo>
                          <a:pt x="187" y="387"/>
                          <a:pt x="180" y="384"/>
                          <a:pt x="176" y="378"/>
                        </a:cubicBezTo>
                        <a:cubicBezTo>
                          <a:pt x="168" y="366"/>
                          <a:pt x="165" y="345"/>
                          <a:pt x="161" y="330"/>
                        </a:cubicBezTo>
                        <a:cubicBezTo>
                          <a:pt x="163" y="288"/>
                          <a:pt x="165" y="253"/>
                          <a:pt x="170" y="213"/>
                        </a:cubicBezTo>
                        <a:cubicBezTo>
                          <a:pt x="167" y="171"/>
                          <a:pt x="163" y="134"/>
                          <a:pt x="173" y="93"/>
                        </a:cubicBezTo>
                        <a:cubicBezTo>
                          <a:pt x="172" y="76"/>
                          <a:pt x="172" y="59"/>
                          <a:pt x="170" y="42"/>
                        </a:cubicBezTo>
                        <a:cubicBezTo>
                          <a:pt x="169" y="36"/>
                          <a:pt x="164" y="24"/>
                          <a:pt x="164" y="24"/>
                        </a:cubicBezTo>
                        <a:cubicBezTo>
                          <a:pt x="168" y="8"/>
                          <a:pt x="167" y="16"/>
                          <a:pt x="167" y="0"/>
                        </a:cubicBezTo>
                      </a:path>
                    </a:pathLst>
                  </a:custGeom>
                  <a:noFill/>
                  <a:ln w="12700">
                    <a:solidFill>
                      <a:srgbClr val="FC0128"/>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Optima"/>
                    </a:endParaRPr>
                  </a:p>
                </p:txBody>
              </p:sp>
              <p:sp>
                <p:nvSpPr>
                  <p:cNvPr id="90" name="Line 49"/>
                  <p:cNvSpPr>
                    <a:spLocks noChangeShapeType="1"/>
                  </p:cNvSpPr>
                  <p:nvPr/>
                </p:nvSpPr>
                <p:spPr bwMode="auto">
                  <a:xfrm flipV="1">
                    <a:off x="1122" y="3618"/>
                    <a:ext cx="0" cy="63"/>
                  </a:xfrm>
                  <a:prstGeom prst="line">
                    <a:avLst/>
                  </a:prstGeom>
                  <a:noFill/>
                  <a:ln w="12700">
                    <a:solidFill>
                      <a:srgbClr val="FC0128"/>
                    </a:solidFill>
                    <a:round/>
                    <a:headEnd/>
                    <a:tailEnd type="triangle" w="med" len="med"/>
                  </a:ln>
                </p:spPr>
                <p:txBody>
                  <a:bodyPr/>
                  <a:lstStyle/>
                  <a:p>
                    <a:pPr eaLnBrk="1" fontAlgn="auto" hangingPunct="1">
                      <a:spcBef>
                        <a:spcPts val="0"/>
                      </a:spcBef>
                      <a:spcAft>
                        <a:spcPts val="0"/>
                      </a:spcAft>
                      <a:defRPr/>
                    </a:pPr>
                    <a:endParaRPr lang="en-US" sz="1800" kern="0" dirty="0">
                      <a:solidFill>
                        <a:sysClr val="windowText" lastClr="000000"/>
                      </a:solidFill>
                      <a:latin typeface="Optima"/>
                    </a:endParaRPr>
                  </a:p>
                </p:txBody>
              </p:sp>
            </p:grpSp>
            <p:grpSp>
              <p:nvGrpSpPr>
                <p:cNvPr id="86" name="Group 50"/>
                <p:cNvGrpSpPr>
                  <a:grpSpLocks/>
                </p:cNvGrpSpPr>
                <p:nvPr/>
              </p:nvGrpSpPr>
              <p:grpSpPr bwMode="auto">
                <a:xfrm>
                  <a:off x="875" y="2225"/>
                  <a:ext cx="69" cy="300"/>
                  <a:chOff x="1081" y="3618"/>
                  <a:chExt cx="69" cy="300"/>
                </a:xfrm>
              </p:grpSpPr>
              <p:sp>
                <p:nvSpPr>
                  <p:cNvPr id="87" name="Freeform 51"/>
                  <p:cNvSpPr>
                    <a:spLocks/>
                  </p:cNvSpPr>
                  <p:nvPr/>
                </p:nvSpPr>
                <p:spPr bwMode="auto">
                  <a:xfrm>
                    <a:off x="1081" y="3669"/>
                    <a:ext cx="69" cy="249"/>
                  </a:xfrm>
                  <a:custGeom>
                    <a:avLst/>
                    <a:gdLst>
                      <a:gd name="T0" fmla="*/ 0 w 321"/>
                      <a:gd name="T1" fmla="*/ 1 h 1746"/>
                      <a:gd name="T2" fmla="*/ 0 w 321"/>
                      <a:gd name="T3" fmla="*/ 1 h 1746"/>
                      <a:gd name="T4" fmla="*/ 1 w 321"/>
                      <a:gd name="T5" fmla="*/ 1 h 1746"/>
                      <a:gd name="T6" fmla="*/ 1 w 321"/>
                      <a:gd name="T7" fmla="*/ 1 h 1746"/>
                      <a:gd name="T8" fmla="*/ 0 w 321"/>
                      <a:gd name="T9" fmla="*/ 1 h 1746"/>
                      <a:gd name="T10" fmla="*/ 0 w 321"/>
                      <a:gd name="T11" fmla="*/ 1 h 1746"/>
                      <a:gd name="T12" fmla="*/ 0 w 321"/>
                      <a:gd name="T13" fmla="*/ 1 h 1746"/>
                      <a:gd name="T14" fmla="*/ 0 w 321"/>
                      <a:gd name="T15" fmla="*/ 1 h 1746"/>
                      <a:gd name="T16" fmla="*/ 0 w 321"/>
                      <a:gd name="T17" fmla="*/ 1 h 1746"/>
                      <a:gd name="T18" fmla="*/ 0 w 321"/>
                      <a:gd name="T19" fmla="*/ 1 h 1746"/>
                      <a:gd name="T20" fmla="*/ 0 w 321"/>
                      <a:gd name="T21" fmla="*/ 1 h 1746"/>
                      <a:gd name="T22" fmla="*/ 0 w 321"/>
                      <a:gd name="T23" fmla="*/ 1 h 1746"/>
                      <a:gd name="T24" fmla="*/ 0 w 321"/>
                      <a:gd name="T25" fmla="*/ 1 h 1746"/>
                      <a:gd name="T26" fmla="*/ 0 w 321"/>
                      <a:gd name="T27" fmla="*/ 0 h 1746"/>
                      <a:gd name="T28" fmla="*/ 0 w 321"/>
                      <a:gd name="T29" fmla="*/ 0 h 1746"/>
                      <a:gd name="T30" fmla="*/ 0 w 321"/>
                      <a:gd name="T31" fmla="*/ 0 h 1746"/>
                      <a:gd name="T32" fmla="*/ 1 w 321"/>
                      <a:gd name="T33" fmla="*/ 0 h 1746"/>
                      <a:gd name="T34" fmla="*/ 1 w 321"/>
                      <a:gd name="T35" fmla="*/ 0 h 1746"/>
                      <a:gd name="T36" fmla="*/ 1 w 321"/>
                      <a:gd name="T37" fmla="*/ 0 h 1746"/>
                      <a:gd name="T38" fmla="*/ 1 w 321"/>
                      <a:gd name="T39" fmla="*/ 0 h 1746"/>
                      <a:gd name="T40" fmla="*/ 1 w 321"/>
                      <a:gd name="T41" fmla="*/ 0 h 1746"/>
                      <a:gd name="T42" fmla="*/ 0 w 321"/>
                      <a:gd name="T43" fmla="*/ 0 h 1746"/>
                      <a:gd name="T44" fmla="*/ 0 w 321"/>
                      <a:gd name="T45" fmla="*/ 0 h 1746"/>
                      <a:gd name="T46" fmla="*/ 0 w 321"/>
                      <a:gd name="T47" fmla="*/ 0 h 1746"/>
                      <a:gd name="T48" fmla="*/ 0 w 321"/>
                      <a:gd name="T49" fmla="*/ 0 h 1746"/>
                      <a:gd name="T50" fmla="*/ 0 w 321"/>
                      <a:gd name="T51" fmla="*/ 0 h 1746"/>
                      <a:gd name="T52" fmla="*/ 0 w 321"/>
                      <a:gd name="T53" fmla="*/ 0 h 1746"/>
                      <a:gd name="T54" fmla="*/ 0 w 321"/>
                      <a:gd name="T55" fmla="*/ 0 h 1746"/>
                      <a:gd name="T56" fmla="*/ 0 w 321"/>
                      <a:gd name="T57" fmla="*/ 0 h 1746"/>
                      <a:gd name="T58" fmla="*/ 0 w 321"/>
                      <a:gd name="T59" fmla="*/ 0 h 1746"/>
                      <a:gd name="T60" fmla="*/ 0 w 321"/>
                      <a:gd name="T61" fmla="*/ 0 h 1746"/>
                      <a:gd name="T62" fmla="*/ 0 w 321"/>
                      <a:gd name="T63" fmla="*/ 0 h 1746"/>
                      <a:gd name="T64" fmla="*/ 1 w 321"/>
                      <a:gd name="T65" fmla="*/ 0 h 1746"/>
                      <a:gd name="T66" fmla="*/ 1 w 321"/>
                      <a:gd name="T67" fmla="*/ 0 h 1746"/>
                      <a:gd name="T68" fmla="*/ 1 w 321"/>
                      <a:gd name="T69" fmla="*/ 0 h 1746"/>
                      <a:gd name="T70" fmla="*/ 1 w 321"/>
                      <a:gd name="T71" fmla="*/ 0 h 1746"/>
                      <a:gd name="T72" fmla="*/ 0 w 321"/>
                      <a:gd name="T73" fmla="*/ 0 h 1746"/>
                      <a:gd name="T74" fmla="*/ 0 w 321"/>
                      <a:gd name="T75" fmla="*/ 0 h 1746"/>
                      <a:gd name="T76" fmla="*/ 0 w 321"/>
                      <a:gd name="T77" fmla="*/ 0 h 1746"/>
                      <a:gd name="T78" fmla="*/ 0 w 321"/>
                      <a:gd name="T79" fmla="*/ 0 h 1746"/>
                      <a:gd name="T80" fmla="*/ 0 w 321"/>
                      <a:gd name="T81" fmla="*/ 0 h 1746"/>
                      <a:gd name="T82" fmla="*/ 0 w 321"/>
                      <a:gd name="T83" fmla="*/ 0 h 1746"/>
                      <a:gd name="T84" fmla="*/ 0 w 321"/>
                      <a:gd name="T85" fmla="*/ 0 h 1746"/>
                      <a:gd name="T86" fmla="*/ 0 w 321"/>
                      <a:gd name="T87" fmla="*/ 0 h 1746"/>
                      <a:gd name="T88" fmla="*/ 0 w 321"/>
                      <a:gd name="T89" fmla="*/ 0 h 1746"/>
                      <a:gd name="T90" fmla="*/ 0 w 321"/>
                      <a:gd name="T91" fmla="*/ 0 h 1746"/>
                      <a:gd name="T92" fmla="*/ 0 w 321"/>
                      <a:gd name="T93" fmla="*/ 0 h 17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1"/>
                      <a:gd name="T142" fmla="*/ 0 h 1746"/>
                      <a:gd name="T143" fmla="*/ 321 w 321"/>
                      <a:gd name="T144" fmla="*/ 1746 h 17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1" h="1746">
                        <a:moveTo>
                          <a:pt x="143" y="1746"/>
                        </a:moveTo>
                        <a:cubicBezTo>
                          <a:pt x="174" y="1741"/>
                          <a:pt x="219" y="1733"/>
                          <a:pt x="245" y="1716"/>
                        </a:cubicBezTo>
                        <a:cubicBezTo>
                          <a:pt x="253" y="1704"/>
                          <a:pt x="261" y="1692"/>
                          <a:pt x="269" y="1680"/>
                        </a:cubicBezTo>
                        <a:cubicBezTo>
                          <a:pt x="274" y="1672"/>
                          <a:pt x="278" y="1653"/>
                          <a:pt x="278" y="1653"/>
                        </a:cubicBezTo>
                        <a:cubicBezTo>
                          <a:pt x="276" y="1615"/>
                          <a:pt x="285" y="1566"/>
                          <a:pt x="248" y="1542"/>
                        </a:cubicBezTo>
                        <a:cubicBezTo>
                          <a:pt x="218" y="1497"/>
                          <a:pt x="152" y="1477"/>
                          <a:pt x="107" y="1452"/>
                        </a:cubicBezTo>
                        <a:cubicBezTo>
                          <a:pt x="91" y="1443"/>
                          <a:pt x="79" y="1431"/>
                          <a:pt x="62" y="1425"/>
                        </a:cubicBezTo>
                        <a:cubicBezTo>
                          <a:pt x="56" y="1416"/>
                          <a:pt x="38" y="1404"/>
                          <a:pt x="38" y="1404"/>
                        </a:cubicBezTo>
                        <a:cubicBezTo>
                          <a:pt x="32" y="1394"/>
                          <a:pt x="23" y="1342"/>
                          <a:pt x="20" y="1326"/>
                        </a:cubicBezTo>
                        <a:cubicBezTo>
                          <a:pt x="25" y="1288"/>
                          <a:pt x="40" y="1272"/>
                          <a:pt x="71" y="1251"/>
                        </a:cubicBezTo>
                        <a:cubicBezTo>
                          <a:pt x="77" y="1247"/>
                          <a:pt x="82" y="1241"/>
                          <a:pt x="89" y="1239"/>
                        </a:cubicBezTo>
                        <a:cubicBezTo>
                          <a:pt x="98" y="1236"/>
                          <a:pt x="108" y="1235"/>
                          <a:pt x="116" y="1230"/>
                        </a:cubicBezTo>
                        <a:cubicBezTo>
                          <a:pt x="130" y="1221"/>
                          <a:pt x="145" y="1214"/>
                          <a:pt x="161" y="1209"/>
                        </a:cubicBezTo>
                        <a:cubicBezTo>
                          <a:pt x="168" y="1207"/>
                          <a:pt x="173" y="1201"/>
                          <a:pt x="179" y="1197"/>
                        </a:cubicBezTo>
                        <a:cubicBezTo>
                          <a:pt x="187" y="1192"/>
                          <a:pt x="205" y="1187"/>
                          <a:pt x="215" y="1182"/>
                        </a:cubicBezTo>
                        <a:cubicBezTo>
                          <a:pt x="224" y="1177"/>
                          <a:pt x="242" y="1167"/>
                          <a:pt x="242" y="1167"/>
                        </a:cubicBezTo>
                        <a:cubicBezTo>
                          <a:pt x="250" y="1156"/>
                          <a:pt x="256" y="1158"/>
                          <a:pt x="266" y="1149"/>
                        </a:cubicBezTo>
                        <a:cubicBezTo>
                          <a:pt x="277" y="1140"/>
                          <a:pt x="279" y="1135"/>
                          <a:pt x="287" y="1122"/>
                        </a:cubicBezTo>
                        <a:cubicBezTo>
                          <a:pt x="292" y="1114"/>
                          <a:pt x="299" y="1095"/>
                          <a:pt x="299" y="1095"/>
                        </a:cubicBezTo>
                        <a:cubicBezTo>
                          <a:pt x="298" y="1079"/>
                          <a:pt x="302" y="1060"/>
                          <a:pt x="293" y="1047"/>
                        </a:cubicBezTo>
                        <a:cubicBezTo>
                          <a:pt x="287" y="1038"/>
                          <a:pt x="266" y="1026"/>
                          <a:pt x="266" y="1026"/>
                        </a:cubicBezTo>
                        <a:cubicBezTo>
                          <a:pt x="259" y="1016"/>
                          <a:pt x="252" y="1009"/>
                          <a:pt x="242" y="1002"/>
                        </a:cubicBezTo>
                        <a:cubicBezTo>
                          <a:pt x="237" y="994"/>
                          <a:pt x="228" y="984"/>
                          <a:pt x="221" y="978"/>
                        </a:cubicBezTo>
                        <a:cubicBezTo>
                          <a:pt x="216" y="973"/>
                          <a:pt x="209" y="970"/>
                          <a:pt x="203" y="966"/>
                        </a:cubicBezTo>
                        <a:cubicBezTo>
                          <a:pt x="200" y="964"/>
                          <a:pt x="194" y="960"/>
                          <a:pt x="194" y="960"/>
                        </a:cubicBezTo>
                        <a:cubicBezTo>
                          <a:pt x="177" y="934"/>
                          <a:pt x="117" y="904"/>
                          <a:pt x="89" y="885"/>
                        </a:cubicBezTo>
                        <a:cubicBezTo>
                          <a:pt x="77" y="877"/>
                          <a:pt x="65" y="869"/>
                          <a:pt x="53" y="861"/>
                        </a:cubicBezTo>
                        <a:cubicBezTo>
                          <a:pt x="47" y="857"/>
                          <a:pt x="35" y="849"/>
                          <a:pt x="35" y="849"/>
                        </a:cubicBezTo>
                        <a:cubicBezTo>
                          <a:pt x="31" y="836"/>
                          <a:pt x="20" y="822"/>
                          <a:pt x="11" y="813"/>
                        </a:cubicBezTo>
                        <a:cubicBezTo>
                          <a:pt x="6" y="797"/>
                          <a:pt x="0" y="779"/>
                          <a:pt x="11" y="762"/>
                        </a:cubicBezTo>
                        <a:cubicBezTo>
                          <a:pt x="24" y="743"/>
                          <a:pt x="48" y="743"/>
                          <a:pt x="65" y="732"/>
                        </a:cubicBezTo>
                        <a:cubicBezTo>
                          <a:pt x="115" y="699"/>
                          <a:pt x="165" y="663"/>
                          <a:pt x="218" y="636"/>
                        </a:cubicBezTo>
                        <a:cubicBezTo>
                          <a:pt x="240" y="625"/>
                          <a:pt x="261" y="617"/>
                          <a:pt x="281" y="603"/>
                        </a:cubicBezTo>
                        <a:cubicBezTo>
                          <a:pt x="291" y="596"/>
                          <a:pt x="308" y="579"/>
                          <a:pt x="308" y="579"/>
                        </a:cubicBezTo>
                        <a:cubicBezTo>
                          <a:pt x="315" y="557"/>
                          <a:pt x="321" y="528"/>
                          <a:pt x="299" y="513"/>
                        </a:cubicBezTo>
                        <a:cubicBezTo>
                          <a:pt x="288" y="496"/>
                          <a:pt x="271" y="484"/>
                          <a:pt x="260" y="468"/>
                        </a:cubicBezTo>
                        <a:cubicBezTo>
                          <a:pt x="254" y="460"/>
                          <a:pt x="247" y="448"/>
                          <a:pt x="239" y="441"/>
                        </a:cubicBezTo>
                        <a:cubicBezTo>
                          <a:pt x="234" y="436"/>
                          <a:pt x="228" y="431"/>
                          <a:pt x="221" y="429"/>
                        </a:cubicBezTo>
                        <a:cubicBezTo>
                          <a:pt x="218" y="428"/>
                          <a:pt x="212" y="426"/>
                          <a:pt x="212" y="426"/>
                        </a:cubicBezTo>
                        <a:cubicBezTo>
                          <a:pt x="206" y="409"/>
                          <a:pt x="206" y="403"/>
                          <a:pt x="191" y="393"/>
                        </a:cubicBezTo>
                        <a:cubicBezTo>
                          <a:pt x="187" y="387"/>
                          <a:pt x="180" y="384"/>
                          <a:pt x="176" y="378"/>
                        </a:cubicBezTo>
                        <a:cubicBezTo>
                          <a:pt x="168" y="366"/>
                          <a:pt x="165" y="345"/>
                          <a:pt x="161" y="330"/>
                        </a:cubicBezTo>
                        <a:cubicBezTo>
                          <a:pt x="163" y="288"/>
                          <a:pt x="165" y="253"/>
                          <a:pt x="170" y="213"/>
                        </a:cubicBezTo>
                        <a:cubicBezTo>
                          <a:pt x="167" y="171"/>
                          <a:pt x="163" y="134"/>
                          <a:pt x="173" y="93"/>
                        </a:cubicBezTo>
                        <a:cubicBezTo>
                          <a:pt x="172" y="76"/>
                          <a:pt x="172" y="59"/>
                          <a:pt x="170" y="42"/>
                        </a:cubicBezTo>
                        <a:cubicBezTo>
                          <a:pt x="169" y="36"/>
                          <a:pt x="164" y="24"/>
                          <a:pt x="164" y="24"/>
                        </a:cubicBezTo>
                        <a:cubicBezTo>
                          <a:pt x="168" y="8"/>
                          <a:pt x="167" y="16"/>
                          <a:pt x="167" y="0"/>
                        </a:cubicBezTo>
                      </a:path>
                    </a:pathLst>
                  </a:custGeom>
                  <a:noFill/>
                  <a:ln w="12700">
                    <a:solidFill>
                      <a:srgbClr val="FC0128"/>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Optima"/>
                    </a:endParaRPr>
                  </a:p>
                </p:txBody>
              </p:sp>
              <p:sp>
                <p:nvSpPr>
                  <p:cNvPr id="88" name="Line 52"/>
                  <p:cNvSpPr>
                    <a:spLocks noChangeShapeType="1"/>
                  </p:cNvSpPr>
                  <p:nvPr/>
                </p:nvSpPr>
                <p:spPr bwMode="auto">
                  <a:xfrm flipV="1">
                    <a:off x="1122" y="3618"/>
                    <a:ext cx="0" cy="63"/>
                  </a:xfrm>
                  <a:prstGeom prst="line">
                    <a:avLst/>
                  </a:prstGeom>
                  <a:noFill/>
                  <a:ln w="12700">
                    <a:solidFill>
                      <a:srgbClr val="FC0128"/>
                    </a:solidFill>
                    <a:round/>
                    <a:headEnd/>
                    <a:tailEnd type="triangle" w="med" len="med"/>
                  </a:ln>
                </p:spPr>
                <p:txBody>
                  <a:bodyPr/>
                  <a:lstStyle/>
                  <a:p>
                    <a:pPr eaLnBrk="1" fontAlgn="auto" hangingPunct="1">
                      <a:spcBef>
                        <a:spcPts val="0"/>
                      </a:spcBef>
                      <a:spcAft>
                        <a:spcPts val="0"/>
                      </a:spcAft>
                      <a:defRPr/>
                    </a:pPr>
                    <a:endParaRPr lang="en-US" sz="1800" kern="0" dirty="0">
                      <a:solidFill>
                        <a:sysClr val="windowText" lastClr="000000"/>
                      </a:solidFill>
                      <a:latin typeface="Optima"/>
                    </a:endParaRPr>
                  </a:p>
                </p:txBody>
              </p:sp>
            </p:grpSp>
          </p:grpSp>
          <p:sp>
            <p:nvSpPr>
              <p:cNvPr id="81" name="Rectangle 42" descr="75%"/>
              <p:cNvSpPr>
                <a:spLocks noChangeArrowheads="1"/>
              </p:cNvSpPr>
              <p:nvPr/>
            </p:nvSpPr>
            <p:spPr bwMode="auto">
              <a:xfrm>
                <a:off x="17559183" y="18890280"/>
                <a:ext cx="447675" cy="750887"/>
              </a:xfrm>
              <a:prstGeom prst="rect">
                <a:avLst/>
              </a:prstGeom>
              <a:solidFill>
                <a:srgbClr val="92D050"/>
              </a:solidFill>
              <a:ln w="12700" algn="ctr">
                <a:noFill/>
                <a:miter lim="800000"/>
                <a:headEnd/>
                <a:tailEnd/>
              </a:ln>
            </p:spPr>
            <p:txBody>
              <a:bodyPr wrap="none" anchor="ctr"/>
              <a:lstStyle/>
              <a:p>
                <a:pPr eaLnBrk="1" fontAlgn="auto" hangingPunct="1">
                  <a:spcBef>
                    <a:spcPts val="0"/>
                  </a:spcBef>
                  <a:spcAft>
                    <a:spcPts val="0"/>
                  </a:spcAft>
                  <a:defRPr/>
                </a:pPr>
                <a:endParaRPr lang="en-US" sz="1800" kern="0" dirty="0">
                  <a:solidFill>
                    <a:sysClr val="windowText" lastClr="000000"/>
                  </a:solidFill>
                  <a:latin typeface="Optima"/>
                </a:endParaRPr>
              </a:p>
            </p:txBody>
          </p:sp>
          <p:cxnSp>
            <p:nvCxnSpPr>
              <p:cNvPr id="83" name="Straight Arrow Connector 86"/>
              <p:cNvCxnSpPr>
                <a:cxnSpLocks noChangeShapeType="1"/>
              </p:cNvCxnSpPr>
              <p:nvPr/>
            </p:nvCxnSpPr>
            <p:spPr bwMode="auto">
              <a:xfrm rot="18660000" flipH="1">
                <a:off x="17632670" y="18481398"/>
                <a:ext cx="301044" cy="266226"/>
              </a:xfrm>
              <a:prstGeom prst="straightConnector1">
                <a:avLst/>
              </a:prstGeom>
              <a:noFill/>
              <a:ln w="19050" algn="ctr">
                <a:solidFill>
                  <a:srgbClr val="00B050"/>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grpSp>
      </p:grpSp>
      <p:sp>
        <p:nvSpPr>
          <p:cNvPr id="116" name="Text Box 5"/>
          <p:cNvSpPr txBox="1">
            <a:spLocks noChangeArrowheads="1"/>
          </p:cNvSpPr>
          <p:nvPr/>
        </p:nvSpPr>
        <p:spPr bwMode="auto">
          <a:xfrm>
            <a:off x="8458200" y="21834602"/>
            <a:ext cx="3769012" cy="2154436"/>
          </a:xfrm>
          <a:prstGeom prst="rect">
            <a:avLst/>
          </a:prstGeom>
          <a:noFill/>
          <a:ln w="9525">
            <a:noFill/>
            <a:miter lim="800000"/>
            <a:headEnd/>
            <a:tailEnd/>
          </a:ln>
          <a:effectLst>
            <a:outerShdw blurRad="50800" dist="50800" dir="5400000" algn="ctr" rotWithShape="0">
              <a:srgbClr val="000000">
                <a:alpha val="10000"/>
              </a:srgbClr>
            </a:outerShdw>
          </a:effectLst>
        </p:spPr>
        <p:txBody>
          <a:bodyPr wrap="square" lIns="274320" tIns="228600" rIns="274320" bIns="228600">
            <a:prstTxWarp prst="textNoShape">
              <a:avLst/>
            </a:prstTxWarp>
            <a:spAutoFit/>
          </a:bodyPr>
          <a:lstStyle/>
          <a:p>
            <a:r>
              <a:rPr lang="en-US" sz="2200" dirty="0" smtClean="0">
                <a:solidFill>
                  <a:srgbClr val="00487E"/>
                </a:solidFill>
                <a:latin typeface="Optima"/>
              </a:rPr>
              <a:t>ZAPP performs four independent experiments simultaneously using the same </a:t>
            </a:r>
            <a:r>
              <a:rPr lang="en-US" sz="2200" i="1" dirty="0" smtClean="0">
                <a:solidFill>
                  <a:srgbClr val="00487E"/>
                </a:solidFill>
                <a:latin typeface="Optima"/>
              </a:rPr>
              <a:t>z</a:t>
            </a:r>
            <a:r>
              <a:rPr lang="en-US" sz="2200" dirty="0" smtClean="0">
                <a:solidFill>
                  <a:srgbClr val="00487E"/>
                </a:solidFill>
                <a:latin typeface="Optima"/>
              </a:rPr>
              <a:t>-pinch x-ray source as the driver.</a:t>
            </a:r>
            <a:endParaRPr lang="en-US" sz="2200" b="1" dirty="0">
              <a:solidFill>
                <a:srgbClr val="00487E"/>
              </a:solidFill>
              <a:latin typeface="Optima"/>
              <a:cs typeface="Optima"/>
            </a:endParaRPr>
          </a:p>
        </p:txBody>
      </p:sp>
      <p:pic>
        <p:nvPicPr>
          <p:cNvPr id="2049" name="Picture 9"/>
          <p:cNvPicPr>
            <a:picLocks noChangeAspect="1" noChangeArrowheads="1"/>
          </p:cNvPicPr>
          <p:nvPr/>
        </p:nvPicPr>
        <p:blipFill rotWithShape="1">
          <a:blip r:embed="rId1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2268" t="12575" r="20476" b="4015"/>
          <a:stretch/>
        </p:blipFill>
        <p:spPr bwMode="auto">
          <a:xfrm>
            <a:off x="32537400" y="22555200"/>
            <a:ext cx="7159215" cy="6505310"/>
          </a:xfrm>
          <a:prstGeom prst="rect">
            <a:avLst/>
          </a:prstGeom>
          <a:noFill/>
          <a:ln w="50800">
            <a:solidFill>
              <a:srgbClr val="00487E"/>
            </a:solidFill>
            <a:miter lim="800000"/>
            <a:headEnd/>
            <a:tailEnd/>
          </a:ln>
          <a:effectLst>
            <a:outerShdw blurRad="50800" dist="50800" dir="5400000" algn="ctr" rotWithShape="0">
              <a:srgbClr val="000000">
                <a:alpha val="10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Lst>
        </p:spPr>
      </p:pic>
      <p:sp>
        <p:nvSpPr>
          <p:cNvPr id="139" name="Text Box 29"/>
          <p:cNvSpPr txBox="1">
            <a:spLocks noChangeArrowheads="1"/>
          </p:cNvSpPr>
          <p:nvPr/>
        </p:nvSpPr>
        <p:spPr bwMode="auto">
          <a:xfrm>
            <a:off x="36423600" y="24733639"/>
            <a:ext cx="883085" cy="461659"/>
          </a:xfrm>
          <a:prstGeom prst="rect">
            <a:avLst/>
          </a:prstGeom>
          <a:noFill/>
          <a:ln w="25400" algn="ctr">
            <a:noFill/>
            <a:miter lim="800000"/>
            <a:headEnd/>
            <a:tailEnd/>
          </a:ln>
        </p:spPr>
        <p:txBody>
          <a:bodyPr wrap="square" lIns="91435" tIns="45717" rIns="91435" bIns="45717" anchor="ctr">
            <a:spAutoFit/>
          </a:bodyPr>
          <a:lstStyle/>
          <a:p>
            <a:pPr algn="ctr" eaLnBrk="1" fontAlgn="auto" hangingPunct="1">
              <a:spcBef>
                <a:spcPts val="0"/>
              </a:spcBef>
              <a:spcAft>
                <a:spcPts val="0"/>
              </a:spcAft>
              <a:defRPr/>
            </a:pPr>
            <a:r>
              <a:rPr lang="en-US" sz="2400" b="1" kern="0" dirty="0" smtClean="0">
                <a:solidFill>
                  <a:schemeClr val="bg1">
                    <a:lumMod val="95000"/>
                  </a:schemeClr>
                </a:solidFill>
                <a:latin typeface="Optima"/>
              </a:rPr>
              <a:t>H</a:t>
            </a:r>
            <a:r>
              <a:rPr lang="el-GR" sz="2400" b="1" kern="0" dirty="0" smtClean="0">
                <a:solidFill>
                  <a:schemeClr val="bg1">
                    <a:lumMod val="95000"/>
                  </a:schemeClr>
                </a:solidFill>
                <a:latin typeface="Times New Roman"/>
                <a:cs typeface="Times New Roman"/>
              </a:rPr>
              <a:t>β</a:t>
            </a:r>
            <a:endParaRPr lang="en-US" sz="2400" b="1" kern="0" dirty="0">
              <a:solidFill>
                <a:schemeClr val="bg1">
                  <a:lumMod val="95000"/>
                </a:schemeClr>
              </a:solidFill>
              <a:latin typeface="Optima"/>
            </a:endParaRPr>
          </a:p>
        </p:txBody>
      </p:sp>
      <p:sp>
        <p:nvSpPr>
          <p:cNvPr id="140" name="Text Box 29"/>
          <p:cNvSpPr txBox="1">
            <a:spLocks noChangeArrowheads="1"/>
          </p:cNvSpPr>
          <p:nvPr/>
        </p:nvSpPr>
        <p:spPr bwMode="auto">
          <a:xfrm>
            <a:off x="35128200" y="23949470"/>
            <a:ext cx="883086" cy="461659"/>
          </a:xfrm>
          <a:prstGeom prst="rect">
            <a:avLst/>
          </a:prstGeom>
          <a:noFill/>
          <a:ln w="25400" algn="ctr">
            <a:noFill/>
            <a:miter lim="800000"/>
            <a:headEnd/>
            <a:tailEnd/>
          </a:ln>
        </p:spPr>
        <p:txBody>
          <a:bodyPr wrap="square" lIns="91435" tIns="45717" rIns="91435" bIns="45717" anchor="ctr">
            <a:spAutoFit/>
          </a:bodyPr>
          <a:lstStyle/>
          <a:p>
            <a:pPr algn="ctr" eaLnBrk="1" fontAlgn="auto" hangingPunct="1">
              <a:spcBef>
                <a:spcPts val="0"/>
              </a:spcBef>
              <a:spcAft>
                <a:spcPts val="0"/>
              </a:spcAft>
              <a:defRPr/>
            </a:pPr>
            <a:r>
              <a:rPr lang="en-US" sz="2400" b="1" kern="0" dirty="0" smtClean="0">
                <a:solidFill>
                  <a:schemeClr val="bg1">
                    <a:lumMod val="95000"/>
                  </a:schemeClr>
                </a:solidFill>
                <a:latin typeface="Optima"/>
              </a:rPr>
              <a:t>H</a:t>
            </a:r>
            <a:r>
              <a:rPr lang="el-GR" sz="2400" b="1" kern="0" dirty="0" smtClean="0">
                <a:solidFill>
                  <a:schemeClr val="bg1">
                    <a:lumMod val="95000"/>
                  </a:schemeClr>
                </a:solidFill>
                <a:latin typeface="Times New Roman"/>
                <a:cs typeface="Times New Roman"/>
              </a:rPr>
              <a:t> δ</a:t>
            </a:r>
            <a:endParaRPr lang="en-US" sz="2400" b="1" kern="0" dirty="0">
              <a:solidFill>
                <a:schemeClr val="bg1">
                  <a:lumMod val="95000"/>
                </a:schemeClr>
              </a:solidFill>
              <a:latin typeface="Optima"/>
            </a:endParaRPr>
          </a:p>
        </p:txBody>
      </p:sp>
      <p:sp>
        <p:nvSpPr>
          <p:cNvPr id="141" name="Text Box 29"/>
          <p:cNvSpPr txBox="1">
            <a:spLocks noChangeArrowheads="1"/>
          </p:cNvSpPr>
          <p:nvPr/>
        </p:nvSpPr>
        <p:spPr bwMode="auto">
          <a:xfrm>
            <a:off x="35661600" y="24352749"/>
            <a:ext cx="685800" cy="461659"/>
          </a:xfrm>
          <a:prstGeom prst="rect">
            <a:avLst/>
          </a:prstGeom>
          <a:noFill/>
          <a:ln w="25400" algn="ctr">
            <a:noFill/>
            <a:miter lim="800000"/>
            <a:headEnd/>
            <a:tailEnd/>
          </a:ln>
        </p:spPr>
        <p:txBody>
          <a:bodyPr wrap="square" lIns="91435" tIns="45717" rIns="91435" bIns="45717" anchor="ctr">
            <a:spAutoFit/>
          </a:bodyPr>
          <a:lstStyle/>
          <a:p>
            <a:pPr algn="ctr" eaLnBrk="1" fontAlgn="auto" hangingPunct="1">
              <a:spcBef>
                <a:spcPts val="0"/>
              </a:spcBef>
              <a:spcAft>
                <a:spcPts val="0"/>
              </a:spcAft>
              <a:defRPr/>
            </a:pPr>
            <a:r>
              <a:rPr lang="en-US" sz="2400" b="1" kern="0" dirty="0" smtClean="0">
                <a:solidFill>
                  <a:schemeClr val="bg1">
                    <a:lumMod val="95000"/>
                  </a:schemeClr>
                </a:solidFill>
                <a:latin typeface="Optima"/>
              </a:rPr>
              <a:t>H</a:t>
            </a:r>
            <a:r>
              <a:rPr lang="el-GR" sz="2400" b="1" kern="0" dirty="0" smtClean="0">
                <a:solidFill>
                  <a:schemeClr val="bg1">
                    <a:lumMod val="95000"/>
                  </a:schemeClr>
                </a:solidFill>
                <a:latin typeface="Times New Roman"/>
                <a:cs typeface="Times New Roman"/>
              </a:rPr>
              <a:t>γ</a:t>
            </a:r>
            <a:endParaRPr lang="en-US" sz="2400" b="1" kern="0" dirty="0">
              <a:solidFill>
                <a:schemeClr val="bg1">
                  <a:lumMod val="95000"/>
                </a:schemeClr>
              </a:solidFill>
              <a:latin typeface="Optim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232275" rtl="0" eaLnBrk="1" fontAlgn="base" latinLnBrk="0" hangingPunct="1">
          <a:lnSpc>
            <a:spcPct val="100000"/>
          </a:lnSpc>
          <a:spcBef>
            <a:spcPct val="0"/>
          </a:spcBef>
          <a:spcAft>
            <a:spcPct val="0"/>
          </a:spcAft>
          <a:buClrTx/>
          <a:buSzTx/>
          <a:buFontTx/>
          <a:buNone/>
          <a:tabLst/>
          <a:defRPr kumimoji="0" lang="en-US" sz="83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232275" rtl="0" eaLnBrk="1" fontAlgn="base" latinLnBrk="0" hangingPunct="1">
          <a:lnSpc>
            <a:spcPct val="100000"/>
          </a:lnSpc>
          <a:spcBef>
            <a:spcPct val="0"/>
          </a:spcBef>
          <a:spcAft>
            <a:spcPct val="0"/>
          </a:spcAft>
          <a:buClrTx/>
          <a:buSzTx/>
          <a:buFontTx/>
          <a:buNone/>
          <a:tabLst/>
          <a:defRPr kumimoji="0" lang="en-US" sz="8300" b="0"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12770</TotalTime>
  <Words>1412</Words>
  <Application>Microsoft Macintosh PowerPoint</Application>
  <PresentationFormat>Custom</PresentationFormat>
  <Paragraphs>71</Paragraphs>
  <Slides>1</Slides>
  <Notes>0</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Default Design</vt:lpstr>
      <vt:lpstr>The Z Astrophysical Plasma Properties (ZAPP) Collaboration</vt:lpstr>
    </vt:vector>
  </TitlesOfParts>
  <Company>The University of Texas at Austin - Astronomy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Through the Thick and Thin: Volume Density Measurements of the Local Interstellar Medium</dc:title>
  <dc:creator>silentbob</dc:creator>
  <cp:lastModifiedBy>Ross</cp:lastModifiedBy>
  <cp:revision>124</cp:revision>
  <dcterms:created xsi:type="dcterms:W3CDTF">2011-12-19T19:18:27Z</dcterms:created>
  <dcterms:modified xsi:type="dcterms:W3CDTF">2011-12-19T19:45:30Z</dcterms:modified>
</cp:coreProperties>
</file>