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0233600" cy="33375600"/>
  <p:notesSz cx="9144000" cy="6858000"/>
  <p:defaultTextStyle>
    <a:defPPr>
      <a:defRPr lang="en-US"/>
    </a:defPPr>
    <a:lvl1pPr algn="l" rtl="0" fontAlgn="base">
      <a:spcBef>
        <a:spcPct val="0"/>
      </a:spcBef>
      <a:spcAft>
        <a:spcPct val="0"/>
      </a:spcAft>
      <a:defRPr sz="8300" kern="1200">
        <a:solidFill>
          <a:schemeClr val="tx1"/>
        </a:solidFill>
        <a:latin typeface="Arial" charset="0"/>
        <a:ea typeface="+mn-ea"/>
        <a:cs typeface="+mn-cs"/>
      </a:defRPr>
    </a:lvl1pPr>
    <a:lvl2pPr marL="457200" algn="l" rtl="0" fontAlgn="base">
      <a:spcBef>
        <a:spcPct val="0"/>
      </a:spcBef>
      <a:spcAft>
        <a:spcPct val="0"/>
      </a:spcAft>
      <a:defRPr sz="8300" kern="1200">
        <a:solidFill>
          <a:schemeClr val="tx1"/>
        </a:solidFill>
        <a:latin typeface="Arial" charset="0"/>
        <a:ea typeface="+mn-ea"/>
        <a:cs typeface="+mn-cs"/>
      </a:defRPr>
    </a:lvl2pPr>
    <a:lvl3pPr marL="914400" algn="l" rtl="0" fontAlgn="base">
      <a:spcBef>
        <a:spcPct val="0"/>
      </a:spcBef>
      <a:spcAft>
        <a:spcPct val="0"/>
      </a:spcAft>
      <a:defRPr sz="8300" kern="1200">
        <a:solidFill>
          <a:schemeClr val="tx1"/>
        </a:solidFill>
        <a:latin typeface="Arial" charset="0"/>
        <a:ea typeface="+mn-ea"/>
        <a:cs typeface="+mn-cs"/>
      </a:defRPr>
    </a:lvl3pPr>
    <a:lvl4pPr marL="1371600" algn="l" rtl="0" fontAlgn="base">
      <a:spcBef>
        <a:spcPct val="0"/>
      </a:spcBef>
      <a:spcAft>
        <a:spcPct val="0"/>
      </a:spcAft>
      <a:defRPr sz="8300" kern="1200">
        <a:solidFill>
          <a:schemeClr val="tx1"/>
        </a:solidFill>
        <a:latin typeface="Arial" charset="0"/>
        <a:ea typeface="+mn-ea"/>
        <a:cs typeface="+mn-cs"/>
      </a:defRPr>
    </a:lvl4pPr>
    <a:lvl5pPr marL="1828800" algn="l" rtl="0" fontAlgn="base">
      <a:spcBef>
        <a:spcPct val="0"/>
      </a:spcBef>
      <a:spcAft>
        <a:spcPct val="0"/>
      </a:spcAft>
      <a:defRPr sz="8300" kern="1200">
        <a:solidFill>
          <a:schemeClr val="tx1"/>
        </a:solidFill>
        <a:latin typeface="Arial" charset="0"/>
        <a:ea typeface="+mn-ea"/>
        <a:cs typeface="+mn-cs"/>
      </a:defRPr>
    </a:lvl5pPr>
    <a:lvl6pPr marL="2286000" algn="l" defTabSz="457200" rtl="0" eaLnBrk="1" latinLnBrk="0" hangingPunct="1">
      <a:defRPr sz="8300" kern="1200">
        <a:solidFill>
          <a:schemeClr val="tx1"/>
        </a:solidFill>
        <a:latin typeface="Arial" charset="0"/>
        <a:ea typeface="+mn-ea"/>
        <a:cs typeface="+mn-cs"/>
      </a:defRPr>
    </a:lvl6pPr>
    <a:lvl7pPr marL="2743200" algn="l" defTabSz="457200" rtl="0" eaLnBrk="1" latinLnBrk="0" hangingPunct="1">
      <a:defRPr sz="8300" kern="1200">
        <a:solidFill>
          <a:schemeClr val="tx1"/>
        </a:solidFill>
        <a:latin typeface="Arial" charset="0"/>
        <a:ea typeface="+mn-ea"/>
        <a:cs typeface="+mn-cs"/>
      </a:defRPr>
    </a:lvl7pPr>
    <a:lvl8pPr marL="3200400" algn="l" defTabSz="457200" rtl="0" eaLnBrk="1" latinLnBrk="0" hangingPunct="1">
      <a:defRPr sz="8300" kern="1200">
        <a:solidFill>
          <a:schemeClr val="tx1"/>
        </a:solidFill>
        <a:latin typeface="Arial" charset="0"/>
        <a:ea typeface="+mn-ea"/>
        <a:cs typeface="+mn-cs"/>
      </a:defRPr>
    </a:lvl8pPr>
    <a:lvl9pPr marL="3657600" algn="l" defTabSz="457200" rtl="0" eaLnBrk="1" latinLnBrk="0" hangingPunct="1">
      <a:defRPr sz="8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87E"/>
    <a:srgbClr val="CC0000"/>
    <a:srgbClr val="005A9E"/>
    <a:srgbClr val="339966"/>
    <a:srgbClr val="B7D1CE"/>
    <a:srgbClr val="FFEF1E"/>
    <a:srgbClr val="FFCC2C"/>
    <a:srgbClr val="D4FF16"/>
    <a:srgbClr val="510052"/>
    <a:srgbClr val="23345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varScale="1">
        <p:scale>
          <a:sx n="21" d="100"/>
          <a:sy n="21" d="100"/>
        </p:scale>
        <p:origin x="-1464" y="-200"/>
      </p:cViewPr>
      <p:guideLst>
        <p:guide orient="horz" pos="10512"/>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368713"/>
            <a:ext cx="34198560" cy="7152834"/>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912201"/>
            <a:ext cx="28163520" cy="8530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6CC200F-E888-3644-8241-E8D83194B8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E30AA31-B553-D346-96A8-BDA9837B98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35926"/>
            <a:ext cx="9052560" cy="284777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6" y="1335926"/>
            <a:ext cx="27008667" cy="28477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AFF05D1-265B-2B42-812F-38CEA311E1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A166B32-8AD0-6C4F-AA30-C54C433CC1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951" y="21447242"/>
            <a:ext cx="34198560" cy="662812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951" y="14146324"/>
            <a:ext cx="34198560" cy="73009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3993A93-7A9C-444B-9A4F-FA7CFA65242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3" y="7787001"/>
            <a:ext cx="18030613" cy="22026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1317" y="7787001"/>
            <a:ext cx="18030613" cy="22026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90C4B5E-A268-FF48-906F-3F7ABAA464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471534"/>
            <a:ext cx="17777602" cy="3112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680" y="10584392"/>
            <a:ext cx="17777602" cy="192292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1" y="7471534"/>
            <a:ext cx="17783810" cy="3112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8111" y="10584392"/>
            <a:ext cx="17783810" cy="192292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3B05822-296D-0D40-9961-F34C90374FC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F1296812-80C1-8D40-943D-863A2E4488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6EC8F99-0BE2-214C-8E92-F4EA93C45C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6" y="1329492"/>
            <a:ext cx="13237351" cy="565434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220" y="1329491"/>
            <a:ext cx="22491700" cy="28484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6" y="6983832"/>
            <a:ext cx="13237351" cy="22829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B0D7B85-0882-1040-B56A-3D8BF3108D9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842" y="23362604"/>
            <a:ext cx="24140160" cy="27587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842" y="2982498"/>
            <a:ext cx="24140160" cy="20024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886842" y="26121368"/>
            <a:ext cx="24140160" cy="39160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2D849CA-B597-DC47-BEDD-B6E809CB24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680" y="1335925"/>
            <a:ext cx="36210240" cy="5562600"/>
          </a:xfrm>
          <a:prstGeom prst="rect">
            <a:avLst/>
          </a:prstGeom>
          <a:noFill/>
          <a:ln w="9525">
            <a:noFill/>
            <a:miter lim="800000"/>
            <a:headEnd/>
            <a:tailEnd/>
          </a:ln>
          <a:effectLst/>
        </p:spPr>
        <p:txBody>
          <a:bodyPr vert="horz" wrap="square" lIns="423230" tIns="211615" rIns="423230" bIns="21161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680" y="7787001"/>
            <a:ext cx="36210240" cy="22026674"/>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680" y="30393107"/>
            <a:ext cx="9387840" cy="231775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defTabSz="4232275">
              <a:defRPr sz="6500"/>
            </a:lvl1pPr>
          </a:lstStyle>
          <a:p>
            <a:endParaRPr lang="en-US"/>
          </a:p>
        </p:txBody>
      </p:sp>
      <p:sp>
        <p:nvSpPr>
          <p:cNvPr id="1029" name="Rectangle 5"/>
          <p:cNvSpPr>
            <a:spLocks noGrp="1" noChangeArrowheads="1"/>
          </p:cNvSpPr>
          <p:nvPr>
            <p:ph type="ftr" sz="quarter" idx="3"/>
          </p:nvPr>
        </p:nvSpPr>
        <p:spPr bwMode="auto">
          <a:xfrm>
            <a:off x="13746480" y="30393107"/>
            <a:ext cx="12740640" cy="231775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ctr" defTabSz="4232275">
              <a:defRPr sz="6500"/>
            </a:lvl1pPr>
          </a:lstStyle>
          <a:p>
            <a:endParaRPr lang="en-US"/>
          </a:p>
        </p:txBody>
      </p:sp>
      <p:sp>
        <p:nvSpPr>
          <p:cNvPr id="1030" name="Rectangle 6"/>
          <p:cNvSpPr>
            <a:spLocks noGrp="1" noChangeArrowheads="1"/>
          </p:cNvSpPr>
          <p:nvPr>
            <p:ph type="sldNum" sz="quarter" idx="4"/>
          </p:nvPr>
        </p:nvSpPr>
        <p:spPr bwMode="auto">
          <a:xfrm>
            <a:off x="28834080" y="30393107"/>
            <a:ext cx="9387840" cy="231775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r" defTabSz="4232275">
              <a:defRPr sz="6500"/>
            </a:lvl1pPr>
          </a:lstStyle>
          <a:p>
            <a:fld id="{D6AD5876-E81D-0445-986B-BE08CCA5BF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275" rtl="0" fontAlgn="base">
        <a:spcBef>
          <a:spcPct val="0"/>
        </a:spcBef>
        <a:spcAft>
          <a:spcPct val="0"/>
        </a:spcAft>
        <a:defRPr sz="20400">
          <a:solidFill>
            <a:schemeClr val="tx2"/>
          </a:solidFill>
          <a:latin typeface="+mj-lt"/>
          <a:ea typeface="+mj-ea"/>
          <a:cs typeface="+mj-cs"/>
        </a:defRPr>
      </a:lvl1pPr>
      <a:lvl2pPr algn="ctr" defTabSz="4232275" rtl="0" fontAlgn="base">
        <a:spcBef>
          <a:spcPct val="0"/>
        </a:spcBef>
        <a:spcAft>
          <a:spcPct val="0"/>
        </a:spcAft>
        <a:defRPr sz="20400">
          <a:solidFill>
            <a:schemeClr val="tx2"/>
          </a:solidFill>
          <a:latin typeface="Arial" charset="0"/>
        </a:defRPr>
      </a:lvl2pPr>
      <a:lvl3pPr algn="ctr" defTabSz="4232275" rtl="0" fontAlgn="base">
        <a:spcBef>
          <a:spcPct val="0"/>
        </a:spcBef>
        <a:spcAft>
          <a:spcPct val="0"/>
        </a:spcAft>
        <a:defRPr sz="20400">
          <a:solidFill>
            <a:schemeClr val="tx2"/>
          </a:solidFill>
          <a:latin typeface="Arial" charset="0"/>
        </a:defRPr>
      </a:lvl3pPr>
      <a:lvl4pPr algn="ctr" defTabSz="4232275" rtl="0" fontAlgn="base">
        <a:spcBef>
          <a:spcPct val="0"/>
        </a:spcBef>
        <a:spcAft>
          <a:spcPct val="0"/>
        </a:spcAft>
        <a:defRPr sz="20400">
          <a:solidFill>
            <a:schemeClr val="tx2"/>
          </a:solidFill>
          <a:latin typeface="Arial" charset="0"/>
        </a:defRPr>
      </a:lvl4pPr>
      <a:lvl5pPr algn="ctr" defTabSz="4232275" rtl="0" fontAlgn="base">
        <a:spcBef>
          <a:spcPct val="0"/>
        </a:spcBef>
        <a:spcAft>
          <a:spcPct val="0"/>
        </a:spcAft>
        <a:defRPr sz="20400">
          <a:solidFill>
            <a:schemeClr val="tx2"/>
          </a:solidFill>
          <a:latin typeface="Arial" charset="0"/>
        </a:defRPr>
      </a:lvl5pPr>
      <a:lvl6pPr marL="457200" algn="ctr" defTabSz="4232275" rtl="0" fontAlgn="base">
        <a:spcBef>
          <a:spcPct val="0"/>
        </a:spcBef>
        <a:spcAft>
          <a:spcPct val="0"/>
        </a:spcAft>
        <a:defRPr sz="20400">
          <a:solidFill>
            <a:schemeClr val="tx2"/>
          </a:solidFill>
          <a:latin typeface="Arial" charset="0"/>
        </a:defRPr>
      </a:lvl6pPr>
      <a:lvl7pPr marL="914400" algn="ctr" defTabSz="4232275" rtl="0" fontAlgn="base">
        <a:spcBef>
          <a:spcPct val="0"/>
        </a:spcBef>
        <a:spcAft>
          <a:spcPct val="0"/>
        </a:spcAft>
        <a:defRPr sz="20400">
          <a:solidFill>
            <a:schemeClr val="tx2"/>
          </a:solidFill>
          <a:latin typeface="Arial" charset="0"/>
        </a:defRPr>
      </a:lvl7pPr>
      <a:lvl8pPr marL="1371600" algn="ctr" defTabSz="4232275" rtl="0" fontAlgn="base">
        <a:spcBef>
          <a:spcPct val="0"/>
        </a:spcBef>
        <a:spcAft>
          <a:spcPct val="0"/>
        </a:spcAft>
        <a:defRPr sz="20400">
          <a:solidFill>
            <a:schemeClr val="tx2"/>
          </a:solidFill>
          <a:latin typeface="Arial" charset="0"/>
        </a:defRPr>
      </a:lvl8pPr>
      <a:lvl9pPr marL="1828800" algn="ctr" defTabSz="4232275" rtl="0" fontAlgn="base">
        <a:spcBef>
          <a:spcPct val="0"/>
        </a:spcBef>
        <a:spcAft>
          <a:spcPct val="0"/>
        </a:spcAft>
        <a:defRPr sz="20400">
          <a:solidFill>
            <a:schemeClr val="tx2"/>
          </a:solidFill>
          <a:latin typeface="Arial" charset="0"/>
        </a:defRPr>
      </a:lvl9pPr>
    </p:titleStyle>
    <p:bodyStyle>
      <a:lvl1pPr marL="1587500" indent="-1587500" algn="l" defTabSz="4232275" rtl="0" fontAlgn="base">
        <a:spcBef>
          <a:spcPct val="20000"/>
        </a:spcBef>
        <a:spcAft>
          <a:spcPct val="0"/>
        </a:spcAft>
        <a:buChar char="•"/>
        <a:defRPr sz="14800">
          <a:solidFill>
            <a:schemeClr val="tx1"/>
          </a:solidFill>
          <a:latin typeface="+mn-lt"/>
          <a:ea typeface="+mn-ea"/>
          <a:cs typeface="+mn-cs"/>
        </a:defRPr>
      </a:lvl1pPr>
      <a:lvl2pPr marL="3438525" indent="-1322388" algn="l" defTabSz="4232275" rtl="0" fontAlgn="base">
        <a:spcBef>
          <a:spcPct val="20000"/>
        </a:spcBef>
        <a:spcAft>
          <a:spcPct val="0"/>
        </a:spcAft>
        <a:buChar char="–"/>
        <a:defRPr sz="13000">
          <a:solidFill>
            <a:schemeClr val="tx1"/>
          </a:solidFill>
          <a:latin typeface="+mn-lt"/>
          <a:ea typeface="ＭＳ Ｐゴシック" charset="-128"/>
        </a:defRPr>
      </a:lvl2pPr>
      <a:lvl3pPr marL="5291138" indent="-1058863" algn="l" defTabSz="4232275" rtl="0" fontAlgn="base">
        <a:spcBef>
          <a:spcPct val="20000"/>
        </a:spcBef>
        <a:spcAft>
          <a:spcPct val="0"/>
        </a:spcAft>
        <a:buChar char="•"/>
        <a:defRPr sz="11100">
          <a:solidFill>
            <a:schemeClr val="tx1"/>
          </a:solidFill>
          <a:latin typeface="+mn-lt"/>
          <a:ea typeface="ＭＳ Ｐゴシック" charset="-128"/>
        </a:defRPr>
      </a:lvl3pPr>
      <a:lvl4pPr marL="7407275" indent="-1058863" algn="l" defTabSz="4232275" rtl="0" fontAlgn="base">
        <a:spcBef>
          <a:spcPct val="20000"/>
        </a:spcBef>
        <a:spcAft>
          <a:spcPct val="0"/>
        </a:spcAft>
        <a:buChar char="–"/>
        <a:defRPr sz="9300">
          <a:solidFill>
            <a:schemeClr val="tx1"/>
          </a:solidFill>
          <a:latin typeface="+mn-lt"/>
          <a:ea typeface="ＭＳ Ｐゴシック" charset="-128"/>
        </a:defRPr>
      </a:lvl4pPr>
      <a:lvl5pPr marL="9523413" indent="-1058863" algn="l" defTabSz="4232275" rtl="0" fontAlgn="base">
        <a:spcBef>
          <a:spcPct val="20000"/>
        </a:spcBef>
        <a:spcAft>
          <a:spcPct val="0"/>
        </a:spcAft>
        <a:buChar char="»"/>
        <a:defRPr sz="9300">
          <a:solidFill>
            <a:schemeClr val="tx1"/>
          </a:solidFill>
          <a:latin typeface="+mn-lt"/>
          <a:ea typeface="ＭＳ Ｐゴシック" charset="-128"/>
        </a:defRPr>
      </a:lvl5pPr>
      <a:lvl6pPr marL="9980613" indent="-1058863" algn="l" defTabSz="4232275" rtl="0" fontAlgn="base">
        <a:spcBef>
          <a:spcPct val="20000"/>
        </a:spcBef>
        <a:spcAft>
          <a:spcPct val="0"/>
        </a:spcAft>
        <a:buChar char="»"/>
        <a:defRPr sz="9300">
          <a:solidFill>
            <a:schemeClr val="tx1"/>
          </a:solidFill>
          <a:latin typeface="+mn-lt"/>
          <a:ea typeface="ＭＳ Ｐゴシック" charset="-128"/>
        </a:defRPr>
      </a:lvl6pPr>
      <a:lvl7pPr marL="10437813" indent="-1058863" algn="l" defTabSz="4232275" rtl="0" fontAlgn="base">
        <a:spcBef>
          <a:spcPct val="20000"/>
        </a:spcBef>
        <a:spcAft>
          <a:spcPct val="0"/>
        </a:spcAft>
        <a:buChar char="»"/>
        <a:defRPr sz="9300">
          <a:solidFill>
            <a:schemeClr val="tx1"/>
          </a:solidFill>
          <a:latin typeface="+mn-lt"/>
          <a:ea typeface="ＭＳ Ｐゴシック" charset="-128"/>
        </a:defRPr>
      </a:lvl7pPr>
      <a:lvl8pPr marL="10895013" indent="-1058863" algn="l" defTabSz="4232275" rtl="0" fontAlgn="base">
        <a:spcBef>
          <a:spcPct val="20000"/>
        </a:spcBef>
        <a:spcAft>
          <a:spcPct val="0"/>
        </a:spcAft>
        <a:buChar char="»"/>
        <a:defRPr sz="9300">
          <a:solidFill>
            <a:schemeClr val="tx1"/>
          </a:solidFill>
          <a:latin typeface="+mn-lt"/>
          <a:ea typeface="ＭＳ Ｐゴシック" charset="-128"/>
        </a:defRPr>
      </a:lvl8pPr>
      <a:lvl9pPr marL="11352213" indent="-1058863" algn="l" defTabSz="4232275" rtl="0" fontAlgn="base">
        <a:spcBef>
          <a:spcPct val="20000"/>
        </a:spcBef>
        <a:spcAft>
          <a:spcPct val="0"/>
        </a:spcAft>
        <a:buChar char="»"/>
        <a:defRPr sz="93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4" Type="http://schemas.openxmlformats.org/officeDocument/2006/relationships/image" Target="../media/image3.pdf"/><Relationship Id="rId10" Type="http://schemas.openxmlformats.org/officeDocument/2006/relationships/image" Target="../media/image9.png"/><Relationship Id="rId5" Type="http://schemas.openxmlformats.org/officeDocument/2006/relationships/image" Target="../media/image41.png"/><Relationship Id="rId7" Type="http://schemas.openxmlformats.org/officeDocument/2006/relationships/image" Target="../media/image5.pdf"/><Relationship Id="rId1" Type="http://schemas.openxmlformats.org/officeDocument/2006/relationships/slideLayout" Target="../slideLayouts/slideLayout1.xml"/><Relationship Id="rId2" Type="http://schemas.openxmlformats.org/officeDocument/2006/relationships/image" Target="../media/image1.png"/><Relationship Id="rId9" Type="http://schemas.openxmlformats.org/officeDocument/2006/relationships/image" Target="../media/image6.pdf"/><Relationship Id="rId3" Type="http://schemas.openxmlformats.org/officeDocument/2006/relationships/image" Target="../media/image2.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78000">
              <a:srgbClr val="FFC000">
                <a:lumMod val="75000"/>
                <a:lumOff val="25000"/>
              </a:srgbClr>
            </a:gs>
            <a:gs pos="18000">
              <a:srgbClr val="FFFF00">
                <a:lumMod val="16000"/>
                <a:lumOff val="84000"/>
              </a:srgbClr>
            </a:gs>
          </a:gsLst>
          <a:lin ang="16200000" scaled="1"/>
          <a:tileRect/>
        </a:gradFill>
        <a:effectLst/>
      </p:bgPr>
    </p:bg>
    <p:spTree>
      <p:nvGrpSpPr>
        <p:cNvPr id="1" name=""/>
        <p:cNvGrpSpPr/>
        <p:nvPr/>
      </p:nvGrpSpPr>
      <p:grpSpPr>
        <a:xfrm>
          <a:off x="0" y="0"/>
          <a:ext cx="0" cy="0"/>
          <a:chOff x="0" y="0"/>
          <a:chExt cx="0" cy="0"/>
        </a:xfrm>
      </p:grpSpPr>
      <p:sp>
        <p:nvSpPr>
          <p:cNvPr id="66" name="Text Box 5"/>
          <p:cNvSpPr txBox="1">
            <a:spLocks noChangeArrowheads="1"/>
          </p:cNvSpPr>
          <p:nvPr/>
        </p:nvSpPr>
        <p:spPr bwMode="auto">
          <a:xfrm>
            <a:off x="12496800" y="27127200"/>
            <a:ext cx="8382000" cy="4187044"/>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Notes</a:t>
            </a:r>
          </a:p>
          <a:p>
            <a:pPr>
              <a:lnSpc>
                <a:spcPct val="110000"/>
              </a:lnSpc>
              <a:buFont typeface="Arial"/>
              <a:buChar char="•"/>
            </a:pPr>
            <a:r>
              <a:rPr lang="en-US" sz="2500" dirty="0" smtClean="0">
                <a:solidFill>
                  <a:srgbClr val="00487E"/>
                </a:solidFill>
                <a:latin typeface="Optima"/>
              </a:rPr>
              <a:t> We have demonstrated the ability to create a hydrogen plasma at WD </a:t>
            </a:r>
            <a:r>
              <a:rPr lang="en-US" sz="2500" dirty="0" err="1" smtClean="0">
                <a:solidFill>
                  <a:srgbClr val="00487E"/>
                </a:solidFill>
                <a:latin typeface="Optima"/>
              </a:rPr>
              <a:t>photospheric</a:t>
            </a:r>
            <a:r>
              <a:rPr lang="en-US" sz="2500" dirty="0" smtClean="0">
                <a:solidFill>
                  <a:srgbClr val="00487E"/>
                </a:solidFill>
                <a:latin typeface="Optima"/>
              </a:rPr>
              <a:t> conditions</a:t>
            </a:r>
          </a:p>
          <a:p>
            <a:pPr lvl="1">
              <a:lnSpc>
                <a:spcPct val="110000"/>
              </a:lnSpc>
              <a:buFont typeface="Wingdings" charset="2"/>
              <a:buChar char="§"/>
            </a:pPr>
            <a:r>
              <a:rPr lang="en-US" sz="2500" dirty="0" smtClean="0">
                <a:solidFill>
                  <a:srgbClr val="00487E"/>
                </a:solidFill>
                <a:latin typeface="Optima"/>
                <a:cs typeface="Optima"/>
              </a:rPr>
              <a:t> Preliminary line profile fits using Vidal-Cooper-Smith theory yield electron temperature </a:t>
            </a:r>
            <a:r>
              <a:rPr lang="en-US" sz="2500" i="1" dirty="0" smtClean="0">
                <a:solidFill>
                  <a:srgbClr val="00487E"/>
                </a:solidFill>
                <a:latin typeface="Optima"/>
                <a:cs typeface="Optima"/>
              </a:rPr>
              <a:t>T</a:t>
            </a:r>
            <a:r>
              <a:rPr lang="en-US" sz="2500" baseline="-25000" dirty="0" smtClean="0">
                <a:solidFill>
                  <a:srgbClr val="00487E"/>
                </a:solidFill>
                <a:latin typeface="Optima"/>
                <a:cs typeface="Optima"/>
              </a:rPr>
              <a:t>e</a:t>
            </a:r>
            <a:r>
              <a:rPr lang="en-US" sz="2500" dirty="0" smtClean="0">
                <a:solidFill>
                  <a:srgbClr val="00487E"/>
                </a:solidFill>
                <a:latin typeface="Optima"/>
                <a:cs typeface="Optima"/>
              </a:rPr>
              <a:t>~1 </a:t>
            </a:r>
            <a:r>
              <a:rPr lang="en-US" sz="2500" dirty="0" err="1" smtClean="0">
                <a:solidFill>
                  <a:srgbClr val="00487E"/>
                </a:solidFill>
                <a:latin typeface="Optima"/>
                <a:cs typeface="Optima"/>
              </a:rPr>
              <a:t>eV</a:t>
            </a:r>
            <a:r>
              <a:rPr lang="en-US" sz="2500" dirty="0" smtClean="0">
                <a:solidFill>
                  <a:srgbClr val="00487E"/>
                </a:solidFill>
                <a:latin typeface="Optima"/>
                <a:cs typeface="Optima"/>
              </a:rPr>
              <a:t> (~12,000 K) and density </a:t>
            </a:r>
            <a:r>
              <a:rPr lang="en-US" sz="2500" i="1" dirty="0" smtClean="0">
                <a:solidFill>
                  <a:srgbClr val="00487E"/>
                </a:solidFill>
                <a:latin typeface="Optima"/>
                <a:cs typeface="Optima"/>
              </a:rPr>
              <a:t>n</a:t>
            </a:r>
            <a:r>
              <a:rPr lang="en-US" sz="2500" baseline="-25000" dirty="0" smtClean="0">
                <a:solidFill>
                  <a:srgbClr val="00487E"/>
                </a:solidFill>
                <a:latin typeface="Optima"/>
                <a:cs typeface="Optima"/>
              </a:rPr>
              <a:t>e</a:t>
            </a:r>
            <a:r>
              <a:rPr lang="en-US" sz="2500" dirty="0" smtClean="0">
                <a:solidFill>
                  <a:srgbClr val="00487E"/>
                </a:solidFill>
                <a:latin typeface="Optima"/>
                <a:cs typeface="Optima"/>
              </a:rPr>
              <a:t>~10</a:t>
            </a:r>
            <a:r>
              <a:rPr lang="en-US" sz="2500" baseline="30000" dirty="0" smtClean="0">
                <a:solidFill>
                  <a:srgbClr val="00487E"/>
                </a:solidFill>
                <a:latin typeface="Optima"/>
                <a:cs typeface="Optima"/>
              </a:rPr>
              <a:t>17</a:t>
            </a:r>
            <a:r>
              <a:rPr lang="en-US" sz="2500" dirty="0" smtClean="0">
                <a:solidFill>
                  <a:srgbClr val="00487E"/>
                </a:solidFill>
                <a:latin typeface="Optima"/>
                <a:cs typeface="Optima"/>
              </a:rPr>
              <a:t> cm</a:t>
            </a:r>
            <a:r>
              <a:rPr lang="en-US" sz="2500" baseline="30000" dirty="0" smtClean="0">
                <a:solidFill>
                  <a:srgbClr val="00487E"/>
                </a:solidFill>
                <a:latin typeface="Optima"/>
                <a:cs typeface="Optima"/>
              </a:rPr>
              <a:t>-3</a:t>
            </a:r>
            <a:endParaRPr lang="en-US" sz="2500" dirty="0" smtClean="0">
              <a:solidFill>
                <a:srgbClr val="00487E"/>
              </a:solidFill>
              <a:latin typeface="Optima"/>
              <a:cs typeface="Optima"/>
            </a:endParaRPr>
          </a:p>
          <a:p>
            <a:pPr lvl="1">
              <a:lnSpc>
                <a:spcPct val="110000"/>
              </a:lnSpc>
              <a:buFont typeface="Wingdings" charset="2"/>
              <a:buChar char="§"/>
            </a:pPr>
            <a:r>
              <a:rPr lang="en-US" sz="2500" dirty="0" smtClean="0">
                <a:solidFill>
                  <a:srgbClr val="00487E"/>
                </a:solidFill>
                <a:latin typeface="Optima"/>
                <a:cs typeface="Optima"/>
              </a:rPr>
              <a:t> Emission line shape data agree well with that from plasma arc experiments of Wiese et al. (1972) </a:t>
            </a:r>
          </a:p>
        </p:txBody>
      </p:sp>
      <p:sp>
        <p:nvSpPr>
          <p:cNvPr id="67" name="Text Box 5"/>
          <p:cNvSpPr txBox="1">
            <a:spLocks noChangeArrowheads="1"/>
          </p:cNvSpPr>
          <p:nvPr/>
        </p:nvSpPr>
        <p:spPr bwMode="auto">
          <a:xfrm>
            <a:off x="33070800" y="9753600"/>
            <a:ext cx="6324600" cy="5879815"/>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Gas Cell Design</a:t>
            </a:r>
          </a:p>
          <a:p>
            <a:pPr>
              <a:lnSpc>
                <a:spcPct val="110000"/>
              </a:lnSpc>
              <a:buFont typeface="Arial"/>
              <a:buChar char="•"/>
            </a:pPr>
            <a:r>
              <a:rPr lang="en-US" sz="2500" dirty="0" smtClean="0">
                <a:solidFill>
                  <a:srgbClr val="00487E"/>
                </a:solidFill>
                <a:latin typeface="Optima"/>
              </a:rPr>
              <a:t> Alternate designs include capability to measure emission, absorption and transmission</a:t>
            </a:r>
          </a:p>
          <a:p>
            <a:pPr>
              <a:lnSpc>
                <a:spcPct val="110000"/>
              </a:lnSpc>
              <a:buFont typeface="Arial"/>
              <a:buChar char="•"/>
            </a:pPr>
            <a:endParaRPr lang="en-US" sz="2500" dirty="0" smtClean="0">
              <a:solidFill>
                <a:srgbClr val="00487E"/>
              </a:solidFill>
              <a:latin typeface="Optima"/>
            </a:endParaRPr>
          </a:p>
          <a:p>
            <a:pPr>
              <a:lnSpc>
                <a:spcPct val="110000"/>
              </a:lnSpc>
              <a:buFont typeface="Arial"/>
              <a:buChar char="•"/>
            </a:pPr>
            <a:r>
              <a:rPr lang="en-US" sz="2500" dirty="0" smtClean="0">
                <a:solidFill>
                  <a:srgbClr val="00487E"/>
                </a:solidFill>
                <a:latin typeface="Optima"/>
                <a:cs typeface="Optima"/>
              </a:rPr>
              <a:t> Precise total particle number density derived from initial temperature and </a:t>
            </a:r>
            <a:r>
              <a:rPr lang="en-US" sz="2500" i="1" dirty="0" smtClean="0">
                <a:solidFill>
                  <a:srgbClr val="00487E"/>
                </a:solidFill>
                <a:latin typeface="Optima"/>
                <a:cs typeface="Optima"/>
              </a:rPr>
              <a:t>in situ</a:t>
            </a:r>
            <a:r>
              <a:rPr lang="en-US" sz="2500" dirty="0" smtClean="0">
                <a:solidFill>
                  <a:srgbClr val="00487E"/>
                </a:solidFill>
                <a:latin typeface="Optima"/>
                <a:cs typeface="Optima"/>
              </a:rPr>
              <a:t> pressure measurements of gas fill</a:t>
            </a:r>
          </a:p>
          <a:p>
            <a:pPr>
              <a:lnSpc>
                <a:spcPct val="110000"/>
              </a:lnSpc>
              <a:buFont typeface="Arial"/>
              <a:buChar char="•"/>
            </a:pPr>
            <a:endParaRPr lang="en-US" sz="2500" dirty="0" smtClean="0">
              <a:solidFill>
                <a:srgbClr val="00487E"/>
              </a:solidFill>
              <a:latin typeface="Optima"/>
              <a:cs typeface="Optima"/>
            </a:endParaRPr>
          </a:p>
          <a:p>
            <a:pPr>
              <a:lnSpc>
                <a:spcPct val="110000"/>
              </a:lnSpc>
              <a:buFont typeface="Arial"/>
              <a:buChar char="•"/>
            </a:pPr>
            <a:r>
              <a:rPr lang="en-US" sz="2500" dirty="0" smtClean="0">
                <a:solidFill>
                  <a:srgbClr val="00487E"/>
                </a:solidFill>
                <a:latin typeface="Optima"/>
                <a:cs typeface="Optima"/>
              </a:rPr>
              <a:t> Plasma temperature and electron density can be varied by adjusting gas fill pressure</a:t>
            </a:r>
          </a:p>
        </p:txBody>
      </p:sp>
      <p:sp>
        <p:nvSpPr>
          <p:cNvPr id="68" name="Rectangle 2"/>
          <p:cNvSpPr>
            <a:spLocks noGrp="1" noChangeArrowheads="1"/>
          </p:cNvSpPr>
          <p:nvPr>
            <p:ph type="ctrTitle"/>
          </p:nvPr>
        </p:nvSpPr>
        <p:spPr>
          <a:xfrm>
            <a:off x="2890363" y="1"/>
            <a:ext cx="34452874" cy="6477000"/>
          </a:xfrm>
        </p:spPr>
        <p:txBody>
          <a:bodyPr/>
          <a:lstStyle/>
          <a:p>
            <a:pPr>
              <a:spcAft>
                <a:spcPts val="0"/>
              </a:spcAft>
            </a:pPr>
            <a:r>
              <a:rPr lang="en-US" sz="12300" b="1" cap="small" dirty="0" smtClean="0">
                <a:solidFill>
                  <a:srgbClr val="00487E"/>
                </a:solidFill>
                <a:effectLst>
                  <a:outerShdw blurRad="50800" dist="127000" dir="2700000">
                    <a:srgbClr val="000000">
                      <a:alpha val="10000"/>
                    </a:srgbClr>
                  </a:outerShdw>
                </a:effectLst>
                <a:latin typeface="Optima"/>
                <a:cs typeface="Optima"/>
              </a:rPr>
              <a:t>Developing an Experimental Platform to Create White Dwarf Photospheres</a:t>
            </a:r>
            <a:br>
              <a:rPr lang="en-US" sz="12300" b="1" cap="small" dirty="0" smtClean="0">
                <a:solidFill>
                  <a:srgbClr val="00487E"/>
                </a:solidFill>
                <a:effectLst>
                  <a:outerShdw blurRad="50800" dist="127000" dir="2700000">
                    <a:srgbClr val="000000">
                      <a:alpha val="10000"/>
                    </a:srgbClr>
                  </a:outerShdw>
                </a:effectLst>
                <a:latin typeface="Optima"/>
                <a:cs typeface="Optima"/>
              </a:rPr>
            </a:br>
            <a:r>
              <a:rPr lang="en-US" sz="12300" b="1" cap="small" dirty="0" smtClean="0">
                <a:solidFill>
                  <a:srgbClr val="00487E"/>
                </a:solidFill>
                <a:effectLst>
                  <a:outerShdw blurRad="50800" dist="127000" dir="2700000">
                    <a:srgbClr val="000000">
                      <a:alpha val="10000"/>
                    </a:srgbClr>
                  </a:outerShdw>
                </a:effectLst>
                <a:latin typeface="Optima"/>
                <a:cs typeface="Optima"/>
              </a:rPr>
              <a:t>in the </a:t>
            </a:r>
            <a:r>
              <a:rPr lang="en-US" sz="12300" b="1" cap="small" dirty="0" smtClean="0">
                <a:solidFill>
                  <a:srgbClr val="00487E"/>
                </a:solidFill>
                <a:effectLst>
                  <a:outerShdw blurRad="50800" dist="127000" dir="2700000">
                    <a:srgbClr val="000000">
                      <a:alpha val="10000"/>
                    </a:srgbClr>
                  </a:outerShdw>
                </a:effectLst>
                <a:latin typeface="Optima"/>
                <a:cs typeface="Optima"/>
              </a:rPr>
              <a:t>Laboratory</a:t>
            </a:r>
            <a:endParaRPr lang="en-US" sz="12300" b="1" cap="small" dirty="0">
              <a:solidFill>
                <a:srgbClr val="00487E"/>
              </a:solidFill>
              <a:effectLst>
                <a:outerShdw blurRad="50800" dist="127000" dir="2700000">
                  <a:srgbClr val="000000">
                    <a:alpha val="10000"/>
                  </a:srgbClr>
                </a:outerShdw>
              </a:effectLst>
              <a:latin typeface="Optima"/>
              <a:cs typeface="Optima"/>
            </a:endParaRPr>
          </a:p>
        </p:txBody>
      </p:sp>
      <p:sp>
        <p:nvSpPr>
          <p:cNvPr id="69" name="Text Box 5"/>
          <p:cNvSpPr txBox="1">
            <a:spLocks noChangeArrowheads="1"/>
          </p:cNvSpPr>
          <p:nvPr/>
        </p:nvSpPr>
        <p:spPr bwMode="auto">
          <a:xfrm>
            <a:off x="1752600" y="9829800"/>
            <a:ext cx="14325600" cy="6554359"/>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a:solidFill>
                  <a:srgbClr val="00487E"/>
                </a:solidFill>
                <a:latin typeface="Optima"/>
                <a:cs typeface="Optima"/>
              </a:rPr>
              <a:t>Abstract</a:t>
            </a:r>
            <a:endParaRPr lang="en-US" sz="4000" b="1" cap="small" dirty="0" smtClean="0">
              <a:solidFill>
                <a:srgbClr val="00487E"/>
              </a:solidFill>
              <a:latin typeface="Optima"/>
              <a:cs typeface="Optima"/>
            </a:endParaRPr>
          </a:p>
          <a:p>
            <a:pPr>
              <a:lnSpc>
                <a:spcPct val="110000"/>
              </a:lnSpc>
            </a:pPr>
            <a:r>
              <a:rPr lang="en-US" sz="3500" dirty="0" smtClean="0">
                <a:solidFill>
                  <a:srgbClr val="00487E"/>
                </a:solidFill>
                <a:latin typeface="Optima"/>
              </a:rPr>
              <a:t>We continue to improve upon the laboratory astrophysics experiments to create macroscopic (~9 – 38 cm</a:t>
            </a:r>
            <a:r>
              <a:rPr lang="en-US" sz="3500" baseline="30000" dirty="0" smtClean="0">
                <a:solidFill>
                  <a:srgbClr val="00487E"/>
                </a:solidFill>
                <a:latin typeface="Optima"/>
              </a:rPr>
              <a:t>3</a:t>
            </a:r>
            <a:r>
              <a:rPr lang="en-US" sz="3500" dirty="0" smtClean="0">
                <a:solidFill>
                  <a:srgbClr val="00487E"/>
                </a:solidFill>
                <a:latin typeface="Optima"/>
              </a:rPr>
              <a:t>) hydrogen plasmas with white dwarf (WD) </a:t>
            </a:r>
            <a:r>
              <a:rPr lang="en-US" sz="3500" dirty="0" err="1" smtClean="0">
                <a:solidFill>
                  <a:srgbClr val="00487E"/>
                </a:solidFill>
                <a:latin typeface="Optima"/>
              </a:rPr>
              <a:t>photospheric</a:t>
            </a:r>
            <a:r>
              <a:rPr lang="en-US" sz="3500" dirty="0" smtClean="0">
                <a:solidFill>
                  <a:srgbClr val="00487E"/>
                </a:solidFill>
                <a:latin typeface="Optima"/>
              </a:rPr>
              <a:t> conditions (electron temperature and density).  Falcon et al. (2010b) demonstrate the ability to create the plasma and to observe time-resolved spectra throughout its ~400 ns lifetime.  We extend the observations from emission to absorption spectra, improve the design of the experimental platform, and discuss the astrophysical motivations, spearheaded by recent work in WD spectroscopy and atmosphere modeling.</a:t>
            </a:r>
            <a:endParaRPr lang="en-US" sz="3500" b="1" dirty="0">
              <a:solidFill>
                <a:srgbClr val="00487E"/>
              </a:solidFill>
              <a:latin typeface="Optima"/>
              <a:cs typeface="Optima"/>
            </a:endParaRPr>
          </a:p>
        </p:txBody>
      </p:sp>
      <p:sp>
        <p:nvSpPr>
          <p:cNvPr id="70" name="Rectangle 14"/>
          <p:cNvSpPr>
            <a:spLocks noChangeArrowheads="1"/>
          </p:cNvSpPr>
          <p:nvPr/>
        </p:nvSpPr>
        <p:spPr bwMode="auto">
          <a:xfrm>
            <a:off x="32165805" y="27223510"/>
            <a:ext cx="7381997" cy="5618690"/>
          </a:xfrm>
          <a:prstGeom prst="rect">
            <a:avLst/>
          </a:prstGeom>
          <a:noFill/>
          <a:ln w="9525">
            <a:noFill/>
            <a:miter lim="800000"/>
            <a:headEnd/>
            <a:tailEnd/>
          </a:ln>
          <a:effectLst/>
        </p:spPr>
        <p:txBody>
          <a:bodyPr lIns="423230" tIns="211615" rIns="423230" bIns="211615" numCol="1">
            <a:prstTxWarp prst="textNoShape">
              <a:avLst/>
            </a:prstTxWarp>
          </a:bodyPr>
          <a:lstStyle/>
          <a:p>
            <a:pPr defTabSz="4232275">
              <a:lnSpc>
                <a:spcPct val="105000"/>
              </a:lnSpc>
              <a:spcBef>
                <a:spcPct val="50000"/>
              </a:spcBef>
            </a:pPr>
            <a:r>
              <a:rPr lang="en-US" sz="2200" b="1" dirty="0" smtClean="0">
                <a:solidFill>
                  <a:srgbClr val="00487E"/>
                </a:solidFill>
                <a:latin typeface="Optima"/>
                <a:cs typeface="Optima"/>
              </a:rPr>
              <a:t>Bergeron et al. 1992,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394, 228</a:t>
            </a:r>
          </a:p>
          <a:p>
            <a:pPr defTabSz="4232275">
              <a:lnSpc>
                <a:spcPct val="105000"/>
              </a:lnSpc>
              <a:spcBef>
                <a:spcPct val="50000"/>
              </a:spcBef>
            </a:pPr>
            <a:r>
              <a:rPr lang="en-US" sz="2200" b="1" dirty="0" smtClean="0">
                <a:solidFill>
                  <a:srgbClr val="00487E"/>
                </a:solidFill>
                <a:latin typeface="Optima"/>
                <a:cs typeface="Optima"/>
              </a:rPr>
              <a:t>Falcon et al. 2010a,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712, 585</a:t>
            </a:r>
          </a:p>
          <a:p>
            <a:pPr defTabSz="4232275">
              <a:lnSpc>
                <a:spcPct val="105000"/>
              </a:lnSpc>
              <a:spcBef>
                <a:spcPct val="50000"/>
              </a:spcBef>
            </a:pPr>
            <a:r>
              <a:rPr lang="en-US" sz="2200" b="1" dirty="0" smtClean="0">
                <a:solidFill>
                  <a:srgbClr val="00487E"/>
                </a:solidFill>
                <a:latin typeface="Optima"/>
                <a:cs typeface="Optima"/>
              </a:rPr>
              <a:t>Falcon et al. 2010b, </a:t>
            </a:r>
            <a:r>
              <a:rPr lang="en-US" sz="2200" b="1" i="1" dirty="0" smtClean="0">
                <a:solidFill>
                  <a:srgbClr val="00487E"/>
                </a:solidFill>
                <a:latin typeface="Optima"/>
                <a:cs typeface="Optima"/>
              </a:rPr>
              <a:t>AIP Conf. Proc.</a:t>
            </a:r>
            <a:r>
              <a:rPr lang="en-US" sz="2200" b="1" dirty="0" smtClean="0">
                <a:solidFill>
                  <a:srgbClr val="00487E"/>
                </a:solidFill>
                <a:latin typeface="Optima"/>
                <a:cs typeface="Optima"/>
              </a:rPr>
              <a:t>, 1273, 436</a:t>
            </a:r>
          </a:p>
          <a:p>
            <a:pPr defTabSz="4232275">
              <a:lnSpc>
                <a:spcPct val="105000"/>
              </a:lnSpc>
              <a:spcBef>
                <a:spcPct val="50000"/>
              </a:spcBef>
            </a:pPr>
            <a:r>
              <a:rPr lang="en-US" sz="2200" b="1" dirty="0" smtClean="0">
                <a:solidFill>
                  <a:srgbClr val="00487E"/>
                </a:solidFill>
                <a:latin typeface="Optima"/>
                <a:cs typeface="Optima"/>
              </a:rPr>
              <a:t>Koester et al. 2009, </a:t>
            </a:r>
            <a:r>
              <a:rPr lang="en-US" sz="2200" b="1" i="1" dirty="0" smtClean="0">
                <a:solidFill>
                  <a:srgbClr val="00487E"/>
                </a:solidFill>
                <a:latin typeface="Optima"/>
                <a:cs typeface="Optima"/>
              </a:rPr>
              <a:t>J. Phys. Conf. Ser.</a:t>
            </a:r>
            <a:r>
              <a:rPr lang="en-US" sz="2200" b="1" dirty="0" smtClean="0">
                <a:solidFill>
                  <a:srgbClr val="00487E"/>
                </a:solidFill>
                <a:latin typeface="Optima"/>
                <a:cs typeface="Optima"/>
              </a:rPr>
              <a:t>, 172, 012006</a:t>
            </a:r>
          </a:p>
          <a:p>
            <a:pPr defTabSz="4232275">
              <a:lnSpc>
                <a:spcPct val="105000"/>
              </a:lnSpc>
              <a:spcBef>
                <a:spcPct val="50000"/>
              </a:spcBef>
            </a:pPr>
            <a:r>
              <a:rPr lang="en-US" sz="2200" b="1" dirty="0" err="1" smtClean="0">
                <a:solidFill>
                  <a:srgbClr val="00487E"/>
                </a:solidFill>
                <a:latin typeface="Optima"/>
                <a:cs typeface="Optima"/>
              </a:rPr>
              <a:t>Matzen</a:t>
            </a:r>
            <a:r>
              <a:rPr lang="en-US" sz="2200" b="1" dirty="0" smtClean="0">
                <a:solidFill>
                  <a:srgbClr val="00487E"/>
                </a:solidFill>
                <a:latin typeface="Optima"/>
                <a:cs typeface="Optima"/>
              </a:rPr>
              <a:t> et al. 2005, </a:t>
            </a:r>
            <a:r>
              <a:rPr lang="en-US" sz="2200" b="1" i="1" dirty="0" smtClean="0">
                <a:solidFill>
                  <a:srgbClr val="00487E"/>
                </a:solidFill>
                <a:latin typeface="Optima"/>
                <a:cs typeface="Optima"/>
              </a:rPr>
              <a:t>Phys. of Plasmas</a:t>
            </a:r>
            <a:r>
              <a:rPr lang="en-US" sz="2200" b="1" dirty="0" smtClean="0">
                <a:solidFill>
                  <a:srgbClr val="00487E"/>
                </a:solidFill>
                <a:latin typeface="Optima"/>
                <a:cs typeface="Optima"/>
              </a:rPr>
              <a:t>, 12, 055503</a:t>
            </a:r>
          </a:p>
          <a:p>
            <a:pPr defTabSz="4232275">
              <a:lnSpc>
                <a:spcPct val="105000"/>
              </a:lnSpc>
              <a:spcBef>
                <a:spcPct val="50000"/>
              </a:spcBef>
            </a:pPr>
            <a:r>
              <a:rPr lang="en-US" sz="2200" b="1" dirty="0" smtClean="0">
                <a:solidFill>
                  <a:srgbClr val="00487E"/>
                </a:solidFill>
                <a:latin typeface="Optima"/>
                <a:cs typeface="Optima"/>
              </a:rPr>
              <a:t>Tremblay &amp; Bergeron 2009,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696. 1755</a:t>
            </a:r>
          </a:p>
          <a:p>
            <a:pPr defTabSz="4232275">
              <a:lnSpc>
                <a:spcPct val="105000"/>
              </a:lnSpc>
              <a:spcBef>
                <a:spcPct val="50000"/>
              </a:spcBef>
            </a:pPr>
            <a:r>
              <a:rPr lang="en-US" sz="2200" b="1" dirty="0" smtClean="0">
                <a:solidFill>
                  <a:srgbClr val="00487E"/>
                </a:solidFill>
                <a:latin typeface="Optima"/>
                <a:cs typeface="Optima"/>
              </a:rPr>
              <a:t>Wiese et al. 1972, </a:t>
            </a:r>
            <a:r>
              <a:rPr lang="en-US" sz="2200" b="1" i="1" dirty="0" smtClean="0">
                <a:solidFill>
                  <a:srgbClr val="00487E"/>
                </a:solidFill>
                <a:latin typeface="Optima"/>
                <a:cs typeface="Optima"/>
              </a:rPr>
              <a:t>Phys. Rev. A</a:t>
            </a:r>
            <a:r>
              <a:rPr lang="en-US" sz="2200" b="1" dirty="0" smtClean="0">
                <a:solidFill>
                  <a:srgbClr val="00487E"/>
                </a:solidFill>
                <a:latin typeface="Optima"/>
                <a:cs typeface="Optima"/>
              </a:rPr>
              <a:t>, 6, 1132</a:t>
            </a:r>
          </a:p>
          <a:p>
            <a:pPr defTabSz="4232275">
              <a:lnSpc>
                <a:spcPct val="105000"/>
              </a:lnSpc>
              <a:spcBef>
                <a:spcPct val="50000"/>
              </a:spcBef>
            </a:pPr>
            <a:r>
              <a:rPr lang="en-US" sz="2200" b="1" dirty="0" err="1" smtClean="0">
                <a:solidFill>
                  <a:srgbClr val="00487E"/>
                </a:solidFill>
                <a:latin typeface="Optima"/>
                <a:cs typeface="Optima"/>
              </a:rPr>
              <a:t>Winget</a:t>
            </a:r>
            <a:r>
              <a:rPr lang="en-US" sz="2200" b="1" dirty="0" smtClean="0">
                <a:solidFill>
                  <a:srgbClr val="00487E"/>
                </a:solidFill>
                <a:latin typeface="Optima"/>
                <a:cs typeface="Optima"/>
              </a:rPr>
              <a:t> et al. 1987,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315, L77</a:t>
            </a:r>
          </a:p>
          <a:p>
            <a:pPr defTabSz="4232275">
              <a:lnSpc>
                <a:spcPct val="105000"/>
              </a:lnSpc>
              <a:spcBef>
                <a:spcPct val="50000"/>
              </a:spcBef>
            </a:pPr>
            <a:r>
              <a:rPr lang="en-US" sz="2200" b="1" dirty="0" err="1" smtClean="0">
                <a:solidFill>
                  <a:srgbClr val="00487E"/>
                </a:solidFill>
                <a:latin typeface="Optima"/>
                <a:cs typeface="Optima"/>
              </a:rPr>
              <a:t>Winget</a:t>
            </a:r>
            <a:r>
              <a:rPr lang="en-US" sz="2200" b="1" dirty="0" smtClean="0">
                <a:solidFill>
                  <a:srgbClr val="00487E"/>
                </a:solidFill>
                <a:latin typeface="Optima"/>
                <a:cs typeface="Optima"/>
              </a:rPr>
              <a:t> et al. 2009, </a:t>
            </a:r>
            <a:r>
              <a:rPr lang="en-US" sz="2200" b="1" i="1" dirty="0" err="1" smtClean="0">
                <a:solidFill>
                  <a:srgbClr val="00487E"/>
                </a:solidFill>
                <a:latin typeface="Optima"/>
                <a:cs typeface="Optima"/>
              </a:rPr>
              <a:t>ApJ</a:t>
            </a:r>
            <a:r>
              <a:rPr lang="en-US" sz="2200" b="1" dirty="0" smtClean="0">
                <a:solidFill>
                  <a:srgbClr val="00487E"/>
                </a:solidFill>
                <a:latin typeface="Optima"/>
                <a:cs typeface="Optima"/>
              </a:rPr>
              <a:t>, 693, L6</a:t>
            </a:r>
          </a:p>
        </p:txBody>
      </p:sp>
      <p:sp>
        <p:nvSpPr>
          <p:cNvPr id="71" name="Rectangle 33"/>
          <p:cNvSpPr>
            <a:spLocks noChangeArrowheads="1"/>
          </p:cNvSpPr>
          <p:nvPr/>
        </p:nvSpPr>
        <p:spPr bwMode="auto">
          <a:xfrm>
            <a:off x="5" y="-703312"/>
            <a:ext cx="184666" cy="1406622"/>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72" name="Rectangle 35"/>
          <p:cNvSpPr>
            <a:spLocks noChangeArrowheads="1"/>
          </p:cNvSpPr>
          <p:nvPr/>
        </p:nvSpPr>
        <p:spPr bwMode="auto">
          <a:xfrm>
            <a:off x="5" y="-703312"/>
            <a:ext cx="184666" cy="1406622"/>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73" name="Rectangle 2"/>
          <p:cNvSpPr txBox="1">
            <a:spLocks noChangeArrowheads="1"/>
          </p:cNvSpPr>
          <p:nvPr/>
        </p:nvSpPr>
        <p:spPr bwMode="auto">
          <a:xfrm>
            <a:off x="10430208" y="6400800"/>
            <a:ext cx="19373189" cy="1905000"/>
          </a:xfrm>
          <a:prstGeom prst="rect">
            <a:avLst/>
          </a:prstGeom>
          <a:noFill/>
          <a:ln w="9525">
            <a:noFill/>
            <a:miter lim="800000"/>
            <a:headEnd/>
            <a:tailEnd/>
          </a:ln>
          <a:effectLst>
            <a:outerShdw blurRad="50800" dist="25400" dir="5400000" algn="ctr" rotWithShape="0">
              <a:srgbClr val="000000">
                <a:alpha val="10000"/>
              </a:srgbClr>
            </a:outerShdw>
          </a:effectLst>
        </p:spPr>
        <p:txBody>
          <a:bodyPr vert="horz" wrap="square" lIns="423230" tIns="211615" rIns="423230" bIns="211615" numCol="1" anchor="ctr" anchorCtr="0" compatLnSpc="1">
            <a:prstTxWarp prst="textNoShape">
              <a:avLst/>
            </a:prstTxWarp>
          </a:bodyPr>
          <a:lstStyle/>
          <a:p>
            <a:pPr lvl="0" algn="ctr" defTabSz="4232275">
              <a:spcAft>
                <a:spcPts val="2400"/>
              </a:spcAft>
              <a:defRPr/>
            </a:pP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Ross. E. Falcon</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1,2</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 G. A. Rochau</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2</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 </a:t>
            </a:r>
            <a:r>
              <a:rPr kumimoji="0" lang="en-US" sz="44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J. E. Bailey</a:t>
            </a:r>
            <a:r>
              <a:rPr kumimoji="0" lang="en-US" sz="44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kumimoji="0" lang="en-US" sz="44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J. L. Ellis</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1</a:t>
            </a:r>
            <a:r>
              <a:rPr kumimoji="0" lang="en-US" sz="44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 L. Carlson</a:t>
            </a:r>
            <a:r>
              <a:rPr kumimoji="0" lang="en-US" sz="44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2</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 T. A. Gomez</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1</a:t>
            </a:r>
            <a:r>
              <a:rPr kumimoji="0" lang="en-US" sz="44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M. H. Montgomery</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1</a:t>
            </a:r>
            <a:r>
              <a:rPr kumimoji="0" lang="en-US" sz="4400" b="1" i="0" u="none" strike="noStrike" kern="0" cap="small" spc="0" normalizeH="0" baseline="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 </a:t>
            </a:r>
            <a:r>
              <a:rPr kumimoji="0" lang="en-US" sz="44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D. E. Winget</a:t>
            </a:r>
            <a:r>
              <a:rPr kumimoji="0" lang="en-US" sz="4400" b="1" i="0" u="none" strike="noStrike" kern="0" cap="small" spc="0" normalizeH="0" baseline="3000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rPr>
              <a:t>1</a:t>
            </a:r>
            <a:r>
              <a:rPr lang="en-US" sz="4400" b="1" kern="0" cap="small" dirty="0" smtClean="0">
                <a:solidFill>
                  <a:srgbClr val="00487E"/>
                </a:solidFill>
                <a:effectLst>
                  <a:outerShdw blurRad="50800" dist="25400" dir="5400000" algn="ctr" rotWithShape="0">
                    <a:srgbClr val="000000">
                      <a:alpha val="10000"/>
                    </a:srgbClr>
                  </a:outerShdw>
                </a:effectLst>
                <a:latin typeface="Optima"/>
                <a:cs typeface="Optima"/>
              </a:rPr>
              <a:t>, M. R. Gomez</a:t>
            </a:r>
            <a:r>
              <a:rPr lang="en-US" sz="4400" b="1" kern="0" cap="small" baseline="30000" dirty="0" smtClean="0">
                <a:solidFill>
                  <a:srgbClr val="00487E"/>
                </a:solidFill>
                <a:effectLst>
                  <a:outerShdw blurRad="50800" dist="25400" dir="5400000" algn="ctr" rotWithShape="0">
                    <a:srgbClr val="000000">
                      <a:alpha val="10000"/>
                    </a:srgbClr>
                  </a:outerShdw>
                </a:effectLst>
                <a:latin typeface="Optima"/>
                <a:cs typeface="Optima"/>
              </a:rPr>
              <a:t>2</a:t>
            </a:r>
            <a:endParaRPr kumimoji="0" lang="en-US" sz="4400" b="1" i="0" u="none" strike="noStrike" kern="0" cap="small" spc="0" normalizeH="0" noProof="0" dirty="0" smtClean="0">
              <a:ln>
                <a:noFill/>
              </a:ln>
              <a:solidFill>
                <a:srgbClr val="00487E"/>
              </a:solidFill>
              <a:effectLst>
                <a:outerShdw blurRad="50800" dist="25400" dir="5400000" algn="ctr" rotWithShape="0">
                  <a:srgbClr val="000000">
                    <a:alpha val="10000"/>
                  </a:srgbClr>
                </a:outerShdw>
              </a:effectLst>
              <a:uLnTx/>
              <a:uFillTx/>
              <a:latin typeface="Optima"/>
              <a:ea typeface="+mj-ea"/>
              <a:cs typeface="Optima"/>
            </a:endParaRPr>
          </a:p>
        </p:txBody>
      </p:sp>
      <p:sp>
        <p:nvSpPr>
          <p:cNvPr id="75" name="Rectangle 2"/>
          <p:cNvSpPr txBox="1">
            <a:spLocks noChangeArrowheads="1"/>
          </p:cNvSpPr>
          <p:nvPr/>
        </p:nvSpPr>
        <p:spPr bwMode="auto">
          <a:xfrm>
            <a:off x="12971432" y="7924801"/>
            <a:ext cx="14290741" cy="1371600"/>
          </a:xfrm>
          <a:prstGeom prst="rect">
            <a:avLst/>
          </a:prstGeom>
          <a:noFill/>
          <a:ln w="9525">
            <a:noFill/>
            <a:miter lim="800000"/>
            <a:headEnd/>
            <a:tailEnd/>
          </a:ln>
          <a:effectLst>
            <a:outerShdw blurRad="50800" dist="25400" dir="5400000" algn="ctr" rotWithShape="0">
              <a:srgbClr val="000000">
                <a:alpha val="10000"/>
              </a:srgbClr>
            </a:outerShdw>
          </a:effectLst>
        </p:spPr>
        <p:txBody>
          <a:bodyPr vert="horz" wrap="square" lIns="423230" tIns="211615" rIns="423230" bIns="211615" numCol="1" anchor="ctr" anchorCtr="0" compatLnSpc="1">
            <a:prstTxWarp prst="textNoShape">
              <a:avLst/>
            </a:prstTxWarp>
          </a:bodyPr>
          <a:lstStyle/>
          <a:p>
            <a:pPr lvl="0" algn="ctr" defTabSz="4232275">
              <a:spcAft>
                <a:spcPts val="2400"/>
              </a:spcAft>
              <a:defRPr/>
            </a:pPr>
            <a:r>
              <a:rPr kumimoji="0" lang="en-US" sz="3600" b="1" i="0" u="none" strike="noStrike" kern="0" spc="0" normalizeH="0" baseline="30000" dirty="0" smtClean="0">
                <a:ln>
                  <a:noFill/>
                </a:ln>
                <a:solidFill>
                  <a:srgbClr val="00487E"/>
                </a:solidFill>
                <a:effectLst>
                  <a:outerShdw blurRad="50800" dist="25400" dir="2700000">
                    <a:srgbClr val="000000">
                      <a:alpha val="10000"/>
                    </a:srgbClr>
                  </a:outerShdw>
                </a:effectLst>
                <a:uLnTx/>
                <a:uFillTx/>
                <a:latin typeface="Optima"/>
                <a:ea typeface="+mj-ea"/>
                <a:cs typeface="Optima"/>
              </a:rPr>
              <a:t>1</a:t>
            </a:r>
            <a:r>
              <a:rPr kumimoji="0" lang="en-US" sz="3600" b="1"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t>University of Texas at Austin, </a:t>
            </a:r>
            <a:r>
              <a:rPr kumimoji="0" lang="en-US" sz="3600" b="1" i="0" u="none" strike="noStrike" kern="0" spc="0" normalizeH="0" baseline="3000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2</a:t>
            </a:r>
            <a:r>
              <a:rPr kumimoji="0" lang="en-US" sz="36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rPr>
              <a:t>Sandia National Laboratories, NM</a:t>
            </a:r>
          </a:p>
        </p:txBody>
      </p:sp>
      <p:pic>
        <p:nvPicPr>
          <p:cNvPr id="76" name="Picture 75" descr="sandia_inv"/>
          <p:cNvPicPr>
            <a:picLocks noChangeAspect="1"/>
          </p:cNvPicPr>
          <p:nvPr/>
        </p:nvPicPr>
        <p:blipFill>
          <a:blip r:embed="rId2"/>
          <a:stretch>
            <a:fillRect/>
          </a:stretch>
        </p:blipFill>
        <p:spPr>
          <a:xfrm>
            <a:off x="36118800" y="516467"/>
            <a:ext cx="3048000" cy="3217333"/>
          </a:xfrm>
          <a:prstGeom prst="rect">
            <a:avLst/>
          </a:prstGeom>
          <a:effectLst>
            <a:outerShdw blurRad="50800" dist="50800" dir="5400000" algn="ctr" rotWithShape="0">
              <a:srgbClr val="000000">
                <a:alpha val="30000"/>
              </a:srgbClr>
            </a:outerShdw>
          </a:effectLst>
        </p:spPr>
      </p:pic>
      <p:pic>
        <p:nvPicPr>
          <p:cNvPr id="77" name="Picture 76" descr="longhorn_inv.png"/>
          <p:cNvPicPr>
            <a:picLocks noChangeAspect="1"/>
          </p:cNvPicPr>
          <p:nvPr/>
        </p:nvPicPr>
        <p:blipFill>
          <a:blip r:embed="rId3"/>
          <a:stretch>
            <a:fillRect/>
          </a:stretch>
        </p:blipFill>
        <p:spPr>
          <a:xfrm>
            <a:off x="530348" y="1002787"/>
            <a:ext cx="4270252" cy="2244693"/>
          </a:xfrm>
          <a:prstGeom prst="rect">
            <a:avLst/>
          </a:prstGeom>
          <a:effectLst>
            <a:outerShdw blurRad="50800" dist="50800" dir="5400000" algn="ctr" rotWithShape="0">
              <a:srgbClr val="000000">
                <a:alpha val="30000"/>
              </a:srgbClr>
            </a:outerShdw>
          </a:effectLst>
        </p:spPr>
      </p:pic>
      <p:sp>
        <p:nvSpPr>
          <p:cNvPr id="78" name="Text Box 5"/>
          <p:cNvSpPr txBox="1">
            <a:spLocks noChangeArrowheads="1"/>
          </p:cNvSpPr>
          <p:nvPr/>
        </p:nvSpPr>
        <p:spPr bwMode="auto">
          <a:xfrm>
            <a:off x="914400" y="17830800"/>
            <a:ext cx="10210800" cy="13497285"/>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Why Perform These Experiments?</a:t>
            </a:r>
          </a:p>
          <a:p>
            <a:pPr>
              <a:lnSpc>
                <a:spcPct val="110000"/>
              </a:lnSpc>
              <a:buFont typeface="Arial"/>
              <a:buChar char="•"/>
            </a:pPr>
            <a:r>
              <a:rPr lang="en-US" sz="2500" b="1" dirty="0" smtClean="0">
                <a:solidFill>
                  <a:srgbClr val="00487E"/>
                </a:solidFill>
                <a:latin typeface="Optima"/>
              </a:rPr>
              <a:t> Review Theoretical Work</a:t>
            </a:r>
          </a:p>
          <a:p>
            <a:pPr lvl="1">
              <a:lnSpc>
                <a:spcPct val="110000"/>
              </a:lnSpc>
            </a:pPr>
            <a:r>
              <a:rPr lang="en-US" sz="2500" dirty="0" smtClean="0">
                <a:solidFill>
                  <a:srgbClr val="00487E"/>
                </a:solidFill>
                <a:latin typeface="Optima"/>
              </a:rPr>
              <a:t>The spectroscopic line profile fitting technique (</a:t>
            </a:r>
            <a:r>
              <a:rPr lang="en-US" sz="2200" dirty="0" smtClean="0">
                <a:solidFill>
                  <a:srgbClr val="00487E"/>
                </a:solidFill>
                <a:latin typeface="Optima"/>
              </a:rPr>
              <a:t>e.g., Bergeron et al. 1992</a:t>
            </a:r>
            <a:r>
              <a:rPr lang="en-US" sz="2500" dirty="0" smtClean="0">
                <a:solidFill>
                  <a:srgbClr val="00487E"/>
                </a:solidFill>
                <a:latin typeface="Optima"/>
              </a:rPr>
              <a:t>) is the most important method of determining WD atmospheric parameters (i.e., </a:t>
            </a:r>
            <a:r>
              <a:rPr lang="en-US" sz="2500" i="1" dirty="0" err="1" smtClean="0">
                <a:solidFill>
                  <a:srgbClr val="00487E"/>
                </a:solidFill>
                <a:latin typeface="Optima"/>
              </a:rPr>
              <a:t>T</a:t>
            </a:r>
            <a:r>
              <a:rPr lang="en-US" sz="2500" baseline="-25000" dirty="0" err="1" smtClean="0">
                <a:solidFill>
                  <a:srgbClr val="00487E"/>
                </a:solidFill>
                <a:latin typeface="Optima"/>
              </a:rPr>
              <a:t>eff</a:t>
            </a:r>
            <a:r>
              <a:rPr lang="en-US" sz="2500" dirty="0" smtClean="0">
                <a:solidFill>
                  <a:srgbClr val="00487E"/>
                </a:solidFill>
                <a:latin typeface="Optima"/>
              </a:rPr>
              <a:t> and </a:t>
            </a:r>
            <a:r>
              <a:rPr lang="en-US" sz="2500" dirty="0" err="1" smtClean="0">
                <a:solidFill>
                  <a:srgbClr val="00487E"/>
                </a:solidFill>
                <a:latin typeface="Optima"/>
              </a:rPr>
              <a:t>log(g</a:t>
            </a:r>
            <a:r>
              <a:rPr lang="en-US" sz="2500" dirty="0" smtClean="0">
                <a:solidFill>
                  <a:srgbClr val="00487E"/>
                </a:solidFill>
                <a:latin typeface="Optima"/>
              </a:rPr>
              <a:t>)); its accuracy depends on that of WD atmosphere modeling.  Yet this technique gives a different WD mean mass than atmosphere model-independent methods (</a:t>
            </a:r>
            <a:r>
              <a:rPr lang="en-US" sz="2200" dirty="0" smtClean="0">
                <a:solidFill>
                  <a:srgbClr val="00487E"/>
                </a:solidFill>
                <a:latin typeface="Optima"/>
              </a:rPr>
              <a:t>e.g., Falcon et al. 2010a</a:t>
            </a:r>
            <a:r>
              <a:rPr lang="en-US" sz="2500" dirty="0" smtClean="0">
                <a:solidFill>
                  <a:srgbClr val="00487E"/>
                </a:solidFill>
                <a:latin typeface="Optima"/>
              </a:rPr>
              <a:t>) and exhibits severe inconsistencies, particularly at low </a:t>
            </a:r>
            <a:r>
              <a:rPr lang="en-US" sz="2500" i="1" dirty="0" err="1" smtClean="0">
                <a:solidFill>
                  <a:srgbClr val="00487E"/>
                </a:solidFill>
                <a:latin typeface="Optima"/>
              </a:rPr>
              <a:t>T</a:t>
            </a:r>
            <a:r>
              <a:rPr lang="en-US" sz="2500" baseline="-25000" dirty="0" err="1" smtClean="0">
                <a:solidFill>
                  <a:srgbClr val="00487E"/>
                </a:solidFill>
                <a:latin typeface="Optima"/>
              </a:rPr>
              <a:t>eff</a:t>
            </a:r>
            <a:r>
              <a:rPr lang="en-US" sz="2500" dirty="0" smtClean="0">
                <a:solidFill>
                  <a:srgbClr val="00487E"/>
                </a:solidFill>
                <a:latin typeface="Optima"/>
              </a:rPr>
              <a:t> (</a:t>
            </a:r>
            <a:r>
              <a:rPr lang="en-US" sz="2200" dirty="0" smtClean="0">
                <a:solidFill>
                  <a:srgbClr val="00487E"/>
                </a:solidFill>
                <a:latin typeface="Optima"/>
              </a:rPr>
              <a:t>e.g., Koester et al. 2009</a:t>
            </a:r>
            <a:r>
              <a:rPr lang="en-US" sz="2500" dirty="0" smtClean="0">
                <a:solidFill>
                  <a:srgbClr val="00487E"/>
                </a:solidFill>
                <a:latin typeface="Optima"/>
              </a:rPr>
              <a:t>).  Furthermore, the latest advances in modeling (</a:t>
            </a:r>
            <a:r>
              <a:rPr lang="en-US" sz="2200" dirty="0" smtClean="0">
                <a:solidFill>
                  <a:srgbClr val="00487E"/>
                </a:solidFill>
                <a:latin typeface="Optima"/>
              </a:rPr>
              <a:t>Tremblay &amp; Bergeron 2009</a:t>
            </a:r>
            <a:r>
              <a:rPr lang="en-US" sz="2500" dirty="0" smtClean="0">
                <a:solidFill>
                  <a:srgbClr val="00487E"/>
                </a:solidFill>
                <a:latin typeface="Optima"/>
              </a:rPr>
              <a:t>) need independent experimental verification.</a:t>
            </a:r>
          </a:p>
          <a:p>
            <a:pPr>
              <a:lnSpc>
                <a:spcPct val="110000"/>
              </a:lnSpc>
            </a:pPr>
            <a:endParaRPr lang="en-US" sz="2500" dirty="0" smtClean="0">
              <a:solidFill>
                <a:srgbClr val="00487E"/>
              </a:solidFill>
              <a:latin typeface="Optima"/>
            </a:endParaRPr>
          </a:p>
          <a:p>
            <a:pPr>
              <a:lnSpc>
                <a:spcPct val="110000"/>
              </a:lnSpc>
              <a:buFont typeface="Arial"/>
              <a:buChar char="•"/>
            </a:pPr>
            <a:r>
              <a:rPr lang="en-US" sz="2500" b="1" dirty="0" smtClean="0">
                <a:solidFill>
                  <a:srgbClr val="00487E"/>
                </a:solidFill>
                <a:latin typeface="Optima"/>
              </a:rPr>
              <a:t> Astrophysical Implications</a:t>
            </a:r>
          </a:p>
          <a:p>
            <a:pPr lvl="1">
              <a:lnSpc>
                <a:spcPct val="110000"/>
              </a:lnSpc>
            </a:pPr>
            <a:r>
              <a:rPr lang="en-US" sz="2500" dirty="0" smtClean="0">
                <a:solidFill>
                  <a:srgbClr val="00487E"/>
                </a:solidFill>
                <a:latin typeface="Optima"/>
              </a:rPr>
              <a:t>Atmospheric parameters </a:t>
            </a:r>
            <a:r>
              <a:rPr lang="en-US" sz="2500" i="1" dirty="0" err="1" smtClean="0">
                <a:solidFill>
                  <a:srgbClr val="00487E"/>
                </a:solidFill>
                <a:latin typeface="Optima"/>
              </a:rPr>
              <a:t>T</a:t>
            </a:r>
            <a:r>
              <a:rPr lang="en-US" sz="2500" baseline="-25000" dirty="0" err="1" smtClean="0">
                <a:solidFill>
                  <a:srgbClr val="00487E"/>
                </a:solidFill>
                <a:latin typeface="Optima"/>
              </a:rPr>
              <a:t>eff</a:t>
            </a:r>
            <a:r>
              <a:rPr lang="en-US" sz="2500" dirty="0" smtClean="0">
                <a:solidFill>
                  <a:srgbClr val="00487E"/>
                </a:solidFill>
                <a:latin typeface="Optima"/>
              </a:rPr>
              <a:t> and </a:t>
            </a:r>
            <a:r>
              <a:rPr lang="en-US" sz="2500" dirty="0" err="1" smtClean="0">
                <a:solidFill>
                  <a:srgbClr val="00487E"/>
                </a:solidFill>
                <a:latin typeface="Optima"/>
              </a:rPr>
              <a:t>log(g</a:t>
            </a:r>
            <a:r>
              <a:rPr lang="en-US" sz="2500" dirty="0" smtClean="0">
                <a:solidFill>
                  <a:srgbClr val="00487E"/>
                </a:solidFill>
                <a:latin typeface="Optima"/>
              </a:rPr>
              <a:t>) are fundamental quantities for all WD astronomy.  The accuracy of these determines the accuracy of all derived parameters (i.e., mass) and dependent studies, such as:</a:t>
            </a:r>
          </a:p>
          <a:p>
            <a:pPr lvl="2">
              <a:lnSpc>
                <a:spcPct val="110000"/>
              </a:lnSpc>
              <a:buFont typeface="Wingdings" charset="2"/>
              <a:buChar char="§"/>
            </a:pPr>
            <a:r>
              <a:rPr lang="en-US" sz="2500" dirty="0" smtClean="0">
                <a:solidFill>
                  <a:srgbClr val="00487E"/>
                </a:solidFill>
                <a:latin typeface="Optima"/>
              </a:rPr>
              <a:t> Determining the age of the Galactic disk (</a:t>
            </a:r>
            <a:r>
              <a:rPr lang="en-US" sz="2200" dirty="0" err="1" smtClean="0">
                <a:solidFill>
                  <a:srgbClr val="00487E"/>
                </a:solidFill>
                <a:latin typeface="Optima"/>
              </a:rPr>
              <a:t>Winget</a:t>
            </a:r>
            <a:r>
              <a:rPr lang="en-US" sz="2200" dirty="0" smtClean="0">
                <a:solidFill>
                  <a:srgbClr val="00487E"/>
                </a:solidFill>
                <a:latin typeface="Optima"/>
              </a:rPr>
              <a:t> et al. 1987</a:t>
            </a:r>
            <a:r>
              <a:rPr lang="en-US" sz="2500" dirty="0" smtClean="0">
                <a:solidFill>
                  <a:srgbClr val="00487E"/>
                </a:solidFill>
                <a:latin typeface="Optima"/>
              </a:rPr>
              <a:t>)</a:t>
            </a:r>
          </a:p>
          <a:p>
            <a:pPr lvl="2">
              <a:lnSpc>
                <a:spcPct val="110000"/>
              </a:lnSpc>
              <a:buFont typeface="Wingdings" charset="2"/>
              <a:buChar char="§"/>
            </a:pPr>
            <a:r>
              <a:rPr lang="en-US" sz="2500" dirty="0" smtClean="0">
                <a:solidFill>
                  <a:srgbClr val="00487E"/>
                </a:solidFill>
                <a:latin typeface="Optima"/>
              </a:rPr>
              <a:t> Constraining the physics of crystallization in high-density plasmas (</a:t>
            </a:r>
            <a:r>
              <a:rPr lang="en-US" sz="2200" dirty="0" err="1" smtClean="0">
                <a:solidFill>
                  <a:srgbClr val="00487E"/>
                </a:solidFill>
                <a:latin typeface="Optima"/>
              </a:rPr>
              <a:t>Winget</a:t>
            </a:r>
            <a:r>
              <a:rPr lang="en-US" sz="2200" dirty="0" smtClean="0">
                <a:solidFill>
                  <a:srgbClr val="00487E"/>
                </a:solidFill>
                <a:latin typeface="Optima"/>
              </a:rPr>
              <a:t> et al. 2009</a:t>
            </a:r>
            <a:r>
              <a:rPr lang="en-US" sz="2500" dirty="0" smtClean="0">
                <a:solidFill>
                  <a:srgbClr val="00487E"/>
                </a:solidFill>
                <a:latin typeface="Optima"/>
              </a:rPr>
              <a:t>)</a:t>
            </a:r>
          </a:p>
          <a:p>
            <a:pPr>
              <a:lnSpc>
                <a:spcPct val="110000"/>
              </a:lnSpc>
              <a:buFont typeface="Arial"/>
              <a:buChar char="•"/>
            </a:pPr>
            <a:endParaRPr lang="en-US" sz="2500" b="1" dirty="0" smtClean="0">
              <a:solidFill>
                <a:srgbClr val="00487E"/>
              </a:solidFill>
              <a:latin typeface="Optima"/>
            </a:endParaRPr>
          </a:p>
          <a:p>
            <a:pPr>
              <a:lnSpc>
                <a:spcPct val="110000"/>
              </a:lnSpc>
              <a:buFont typeface="Arial"/>
              <a:buChar char="•"/>
            </a:pPr>
            <a:r>
              <a:rPr lang="en-US" sz="2500" b="1" dirty="0" smtClean="0">
                <a:solidFill>
                  <a:srgbClr val="00487E"/>
                </a:solidFill>
                <a:latin typeface="Optima"/>
              </a:rPr>
              <a:t> Unique Experiment, Unique Perspective</a:t>
            </a:r>
          </a:p>
          <a:p>
            <a:pPr lvl="1">
              <a:lnSpc>
                <a:spcPct val="110000"/>
              </a:lnSpc>
            </a:pPr>
            <a:r>
              <a:rPr lang="en-US" sz="2500" dirty="0" smtClean="0">
                <a:solidFill>
                  <a:srgbClr val="00487E"/>
                </a:solidFill>
                <a:latin typeface="Optima"/>
              </a:rPr>
              <a:t>The large x-ray source produced at </a:t>
            </a:r>
            <a:r>
              <a:rPr lang="en-US" sz="2500" dirty="0" err="1" smtClean="0">
                <a:solidFill>
                  <a:srgbClr val="00487E"/>
                </a:solidFill>
                <a:latin typeface="Optima"/>
              </a:rPr>
              <a:t>Sandia’s</a:t>
            </a:r>
            <a:r>
              <a:rPr lang="en-US" sz="2500" dirty="0" smtClean="0">
                <a:solidFill>
                  <a:srgbClr val="00487E"/>
                </a:solidFill>
                <a:latin typeface="Optima"/>
              </a:rPr>
              <a:t> </a:t>
            </a:r>
            <a:r>
              <a:rPr lang="en-US" sz="2500" i="1" dirty="0" smtClean="0">
                <a:solidFill>
                  <a:srgbClr val="00487E"/>
                </a:solidFill>
                <a:latin typeface="Optima"/>
              </a:rPr>
              <a:t>Z</a:t>
            </a:r>
            <a:r>
              <a:rPr lang="en-US" sz="2500" dirty="0" smtClean="0">
                <a:solidFill>
                  <a:srgbClr val="00487E"/>
                </a:solidFill>
                <a:latin typeface="Optima"/>
              </a:rPr>
              <a:t> facility (</a:t>
            </a:r>
            <a:r>
              <a:rPr lang="en-US" sz="2200" dirty="0" smtClean="0">
                <a:solidFill>
                  <a:srgbClr val="00487E"/>
                </a:solidFill>
                <a:latin typeface="Optima"/>
              </a:rPr>
              <a:t>see </a:t>
            </a:r>
            <a:r>
              <a:rPr lang="en-US" sz="2200" dirty="0" err="1" smtClean="0">
                <a:solidFill>
                  <a:srgbClr val="00487E"/>
                </a:solidFill>
                <a:latin typeface="Optima"/>
              </a:rPr>
              <a:t>Matzen</a:t>
            </a:r>
            <a:r>
              <a:rPr lang="en-US" sz="2200" dirty="0" smtClean="0">
                <a:solidFill>
                  <a:srgbClr val="00487E"/>
                </a:solidFill>
                <a:latin typeface="Optima"/>
              </a:rPr>
              <a:t> et al. 2005</a:t>
            </a:r>
            <a:r>
              <a:rPr lang="en-US" sz="2500" dirty="0" smtClean="0">
                <a:solidFill>
                  <a:srgbClr val="00487E"/>
                </a:solidFill>
                <a:latin typeface="Optima"/>
              </a:rPr>
              <a:t>) allows us to create a plasma at WD </a:t>
            </a:r>
            <a:r>
              <a:rPr lang="en-US" sz="2500" dirty="0" err="1" smtClean="0">
                <a:solidFill>
                  <a:srgbClr val="00487E"/>
                </a:solidFill>
                <a:latin typeface="Optima"/>
              </a:rPr>
              <a:t>photospheric</a:t>
            </a:r>
            <a:r>
              <a:rPr lang="en-US" sz="2500" dirty="0" smtClean="0">
                <a:solidFill>
                  <a:srgbClr val="00487E"/>
                </a:solidFill>
                <a:latin typeface="Optima"/>
              </a:rPr>
              <a:t> conditions that is </a:t>
            </a:r>
            <a:r>
              <a:rPr lang="en-US" sz="2500" b="1" dirty="0" smtClean="0">
                <a:solidFill>
                  <a:srgbClr val="00487E"/>
                </a:solidFill>
                <a:latin typeface="Optima"/>
              </a:rPr>
              <a:t>macroscopic </a:t>
            </a:r>
            <a:r>
              <a:rPr lang="en-US" sz="2500" dirty="0" smtClean="0">
                <a:solidFill>
                  <a:srgbClr val="00487E"/>
                </a:solidFill>
                <a:latin typeface="Optima"/>
              </a:rPr>
              <a:t>(to achieve the necessary optical depths) and </a:t>
            </a:r>
            <a:r>
              <a:rPr lang="en-US" sz="2500" b="1" dirty="0" smtClean="0">
                <a:solidFill>
                  <a:srgbClr val="00487E"/>
                </a:solidFill>
                <a:latin typeface="Optima"/>
              </a:rPr>
              <a:t>quiescent</a:t>
            </a:r>
            <a:r>
              <a:rPr lang="en-US" sz="2500" dirty="0" smtClean="0">
                <a:solidFill>
                  <a:srgbClr val="00487E"/>
                </a:solidFill>
                <a:latin typeface="Optima"/>
              </a:rPr>
              <a:t> (to minimize hydrodynamic motion), unlike previous experiments.  Also, we are observing the time evolution of a radiation-driven plasma, which is interesting not only from an astrophysical perspective but for study of fundamental atomic processes as well.</a:t>
            </a:r>
          </a:p>
        </p:txBody>
      </p:sp>
      <p:sp>
        <p:nvSpPr>
          <p:cNvPr id="79" name="Rectangle 14"/>
          <p:cNvSpPr>
            <a:spLocks noChangeArrowheads="1"/>
          </p:cNvSpPr>
          <p:nvPr/>
        </p:nvSpPr>
        <p:spPr bwMode="auto">
          <a:xfrm>
            <a:off x="32156400" y="26289000"/>
            <a:ext cx="4116204" cy="1136632"/>
          </a:xfrm>
          <a:prstGeom prst="rect">
            <a:avLst/>
          </a:prstGeom>
          <a:noFill/>
          <a:ln w="9525">
            <a:noFill/>
            <a:miter lim="800000"/>
            <a:headEnd/>
            <a:tailEnd/>
          </a:ln>
          <a:effectLst/>
        </p:spPr>
        <p:txBody>
          <a:bodyPr lIns="423230" tIns="211615" rIns="423230" bIns="211615" numCol="1">
            <a:prstTxWarp prst="textNoShape">
              <a:avLst/>
            </a:prstTxWarp>
          </a:bodyPr>
          <a:lstStyle/>
          <a:p>
            <a:pPr defTabSz="4232275">
              <a:spcBef>
                <a:spcPct val="50000"/>
              </a:spcBef>
            </a:pPr>
            <a:r>
              <a:rPr lang="en-US" sz="4000" b="1" cap="small" dirty="0" smtClean="0">
                <a:solidFill>
                  <a:srgbClr val="00487E"/>
                </a:solidFill>
                <a:latin typeface="Optima"/>
                <a:cs typeface="Optima"/>
              </a:rPr>
              <a:t>References</a:t>
            </a:r>
          </a:p>
        </p:txBody>
      </p:sp>
      <p:sp>
        <p:nvSpPr>
          <p:cNvPr id="80" name="Text Box 5"/>
          <p:cNvSpPr txBox="1">
            <a:spLocks noChangeArrowheads="1"/>
          </p:cNvSpPr>
          <p:nvPr/>
        </p:nvSpPr>
        <p:spPr bwMode="auto">
          <a:xfrm>
            <a:off x="32174802" y="23900249"/>
            <a:ext cx="6668797" cy="1169551"/>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pPr algn="ctr"/>
            <a:r>
              <a:rPr lang="en-US" sz="2200" dirty="0" smtClean="0">
                <a:solidFill>
                  <a:srgbClr val="00487E"/>
                </a:solidFill>
                <a:latin typeface="Optima"/>
              </a:rPr>
              <a:t>Streaked absorption spectrum of hydrogen plasma produced at </a:t>
            </a:r>
            <a:r>
              <a:rPr lang="en-US" sz="2200" i="1" dirty="0" smtClean="0">
                <a:solidFill>
                  <a:srgbClr val="00487E"/>
                </a:solidFill>
                <a:latin typeface="Optima"/>
              </a:rPr>
              <a:t>Z</a:t>
            </a:r>
            <a:r>
              <a:rPr lang="en-US" sz="2200" dirty="0" smtClean="0">
                <a:solidFill>
                  <a:srgbClr val="00487E"/>
                </a:solidFill>
                <a:latin typeface="Optima"/>
              </a:rPr>
              <a:t> showing </a:t>
            </a:r>
            <a:r>
              <a:rPr lang="en-US" sz="2200" dirty="0" err="1" smtClean="0">
                <a:solidFill>
                  <a:srgbClr val="00487E"/>
                </a:solidFill>
                <a:latin typeface="Optima"/>
              </a:rPr>
              <a:t>Balmer</a:t>
            </a:r>
            <a:r>
              <a:rPr lang="en-US" sz="2200" dirty="0" smtClean="0">
                <a:solidFill>
                  <a:srgbClr val="00487E"/>
                </a:solidFill>
                <a:latin typeface="Optima"/>
              </a:rPr>
              <a:t> lines.</a:t>
            </a:r>
            <a:endParaRPr lang="en-US" sz="2200" b="1" dirty="0">
              <a:solidFill>
                <a:srgbClr val="00487E"/>
              </a:solidFill>
              <a:latin typeface="Optima"/>
              <a:cs typeface="Optima"/>
            </a:endParaRPr>
          </a:p>
        </p:txBody>
      </p:sp>
      <p:pic>
        <p:nvPicPr>
          <p:cNvPr id="81" name="Picture 80" descr="gascell_vertical.PDF"/>
          <p:cNvPicPr>
            <a:picLocks noChangeAspect="1"/>
          </p:cNvPicPr>
          <p:nvPr/>
        </p:nvPicPr>
        <mc:AlternateContent xmlns:ma="http://schemas.microsoft.com/office/mac/drawingml/2008/main">
          <mc:Choice Requires="ma">
            <p:blipFill>
              <a:blip r:embed="rId4"/>
              <a:srcRect l="3922" t="19318" r="3676" b="2462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3922" t="19318" r="3676" b="24621"/>
              <a:stretch>
                <a:fillRect/>
              </a:stretch>
            </p:blipFill>
          </mc:Fallback>
        </mc:AlternateContent>
        <p:spPr>
          <a:xfrm>
            <a:off x="17830800" y="9843645"/>
            <a:ext cx="14478000" cy="5683671"/>
          </a:xfrm>
          <a:prstGeom prst="rect">
            <a:avLst/>
          </a:prstGeom>
          <a:ln w="50800" cap="flat" cmpd="sng" algn="ctr">
            <a:solidFill>
              <a:srgbClr val="00487E"/>
            </a:solidFill>
            <a:prstDash val="solid"/>
            <a:round/>
            <a:headEnd type="none" w="med" len="med"/>
            <a:tailEnd type="none" w="med" len="med"/>
          </a:ln>
          <a:effectLst>
            <a:outerShdw blurRad="50800" dist="50800" dir="5400000">
              <a:srgbClr val="000000">
                <a:alpha val="10000"/>
              </a:srgbClr>
            </a:outerShdw>
          </a:effectLst>
        </p:spPr>
      </p:pic>
      <p:sp>
        <p:nvSpPr>
          <p:cNvPr id="82" name="Text Box 5"/>
          <p:cNvSpPr txBox="1">
            <a:spLocks noChangeArrowheads="1"/>
          </p:cNvSpPr>
          <p:nvPr/>
        </p:nvSpPr>
        <p:spPr bwMode="auto">
          <a:xfrm>
            <a:off x="18973800" y="15670649"/>
            <a:ext cx="12192000" cy="1169551"/>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pPr algn="ctr"/>
            <a:r>
              <a:rPr lang="en-US" sz="2200" dirty="0" smtClean="0">
                <a:solidFill>
                  <a:srgbClr val="00487E"/>
                </a:solidFill>
                <a:latin typeface="Optima"/>
                <a:cs typeface="Optima"/>
              </a:rPr>
              <a:t>Drawing of gas cell assembly, including face-on (left), side view (center), and cross-sectional view (right). The gold </a:t>
            </a:r>
            <a:r>
              <a:rPr lang="en-US" sz="2200" dirty="0" err="1" smtClean="0">
                <a:solidFill>
                  <a:srgbClr val="00487E"/>
                </a:solidFill>
                <a:latin typeface="Optima"/>
                <a:cs typeface="Optima"/>
              </a:rPr>
              <a:t>reﬂector</a:t>
            </a:r>
            <a:r>
              <a:rPr lang="en-US" sz="2200" dirty="0" smtClean="0">
                <a:solidFill>
                  <a:srgbClr val="00487E"/>
                </a:solidFill>
                <a:latin typeface="Optima"/>
                <a:cs typeface="Optima"/>
              </a:rPr>
              <a:t> (light blue) provides a backlight for the absorption measurements.</a:t>
            </a:r>
            <a:endParaRPr lang="en-US" sz="2200" b="1" dirty="0">
              <a:solidFill>
                <a:srgbClr val="00487E"/>
              </a:solidFill>
              <a:latin typeface="Optima"/>
              <a:cs typeface="Optima"/>
            </a:endParaRPr>
          </a:p>
        </p:txBody>
      </p:sp>
      <p:pic>
        <p:nvPicPr>
          <p:cNvPr id="83" name="Picture 82"/>
          <p:cNvPicPr>
            <a:picLocks noChangeAspect="1"/>
          </p:cNvPicPr>
          <p:nvPr/>
        </p:nvPicPr>
        <p:blipFill>
          <a:blip r:embed="rId6">
            <a:lum/>
          </a:blip>
          <a:srcRect l="8907" t="15750" r="26406" b="23500"/>
          <a:stretch>
            <a:fillRect/>
          </a:stretch>
        </p:blipFill>
        <p:spPr>
          <a:xfrm>
            <a:off x="12420600" y="17830800"/>
            <a:ext cx="8686800" cy="5098774"/>
          </a:xfrm>
          <a:prstGeom prst="rect">
            <a:avLst/>
          </a:prstGeom>
          <a:ln w="50800" cap="flat" cmpd="sng" algn="ctr">
            <a:solidFill>
              <a:srgbClr val="00487E"/>
            </a:solidFill>
            <a:prstDash val="solid"/>
            <a:round/>
            <a:headEnd type="none" w="med" len="med"/>
            <a:tailEnd type="none" w="med" len="med"/>
          </a:ln>
          <a:effectLst>
            <a:outerShdw blurRad="50800" dist="50800" dir="5400000">
              <a:srgbClr val="000000">
                <a:alpha val="10000"/>
              </a:srgbClr>
            </a:outerShdw>
          </a:effectLst>
        </p:spPr>
      </p:pic>
      <p:pic>
        <p:nvPicPr>
          <p:cNvPr id="84" name="Picture 83" descr="z2244svs_cor.2.eps"/>
          <p:cNvPicPr>
            <a:picLocks noChangeAspect="1"/>
          </p:cNvPicPr>
          <p:nvPr/>
        </p:nvPicPr>
        <mc:AlternateContent xmlns:ma="http://schemas.microsoft.com/office/mac/drawingml/2008/main">
          <mc:Choice Requires="ma">
            <p:blipFill>
              <a:blip r:embed="rId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8"/>
              <a:stretch>
                <a:fillRect/>
              </a:stretch>
            </p:blipFill>
          </mc:Fallback>
        </mc:AlternateContent>
        <p:spPr>
          <a:xfrm>
            <a:off x="31623000" y="16916400"/>
            <a:ext cx="7772400" cy="6858000"/>
          </a:xfrm>
          <a:prstGeom prst="rect">
            <a:avLst/>
          </a:prstGeom>
          <a:solidFill>
            <a:srgbClr val="FFFFFF"/>
          </a:solidFill>
          <a:ln w="50800" cap="flat" cmpd="sng" algn="ctr">
            <a:solidFill>
              <a:srgbClr val="00487E"/>
            </a:solidFill>
            <a:prstDash val="solid"/>
            <a:round/>
            <a:headEnd type="none" w="med" len="med"/>
            <a:tailEnd type="none" w="med" len="med"/>
          </a:ln>
          <a:effectLst>
            <a:outerShdw blurRad="50800" dist="50800" dir="5400000">
              <a:srgbClr val="000000">
                <a:alpha val="10000"/>
              </a:srgbClr>
            </a:outerShdw>
          </a:effectLst>
        </p:spPr>
      </p:pic>
      <p:sp>
        <p:nvSpPr>
          <p:cNvPr id="85" name="Text Box 5"/>
          <p:cNvSpPr txBox="1">
            <a:spLocks noChangeArrowheads="1"/>
          </p:cNvSpPr>
          <p:nvPr/>
        </p:nvSpPr>
        <p:spPr bwMode="auto">
          <a:xfrm>
            <a:off x="21983700" y="30403801"/>
            <a:ext cx="8839200" cy="2212664"/>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pPr algn="ctr"/>
            <a:r>
              <a:rPr lang="en-US" sz="2200" dirty="0" smtClean="0">
                <a:solidFill>
                  <a:srgbClr val="00487E"/>
                </a:solidFill>
                <a:latin typeface="Optima"/>
              </a:rPr>
              <a:t>Absorption spectrum of hydrogen plasma from one experiment divided by </a:t>
            </a:r>
            <a:r>
              <a:rPr lang="en-US" sz="2200" dirty="0" err="1" smtClean="0">
                <a:solidFill>
                  <a:srgbClr val="00487E"/>
                </a:solidFill>
                <a:latin typeface="Optima"/>
              </a:rPr>
              <a:t>backlighter</a:t>
            </a:r>
            <a:r>
              <a:rPr lang="en-US" sz="2200" dirty="0" smtClean="0">
                <a:solidFill>
                  <a:srgbClr val="00487E"/>
                </a:solidFill>
                <a:latin typeface="Optima"/>
              </a:rPr>
              <a:t> continuum from another experiment with no gas fill to produce transmission spectrum. Integrated over 200 ns of streak. The preliminary fit using Vidal-Cooper-Smith line-broadening theory gives </a:t>
            </a:r>
            <a:r>
              <a:rPr lang="en-US" sz="2200" i="1" dirty="0" smtClean="0">
                <a:solidFill>
                  <a:srgbClr val="00487E"/>
                </a:solidFill>
                <a:latin typeface="Optima"/>
              </a:rPr>
              <a:t>n</a:t>
            </a:r>
            <a:r>
              <a:rPr lang="en-US" sz="2200" baseline="-25000" dirty="0" smtClean="0">
                <a:solidFill>
                  <a:srgbClr val="00487E"/>
                </a:solidFill>
                <a:latin typeface="Optima"/>
              </a:rPr>
              <a:t>e </a:t>
            </a:r>
            <a:r>
              <a:rPr lang="en-US" sz="2200" dirty="0" smtClean="0">
                <a:solidFill>
                  <a:srgbClr val="00487E"/>
                </a:solidFill>
                <a:latin typeface="Optima"/>
              </a:rPr>
              <a:t>= 5.8 </a:t>
            </a:r>
            <a:r>
              <a:rPr lang="en-US" sz="2200" dirty="0" err="1" smtClean="0">
                <a:solidFill>
                  <a:srgbClr val="00487E"/>
                </a:solidFill>
                <a:latin typeface="Optima"/>
              </a:rPr>
              <a:t>x</a:t>
            </a:r>
            <a:r>
              <a:rPr lang="en-US" sz="2200" dirty="0" smtClean="0">
                <a:solidFill>
                  <a:srgbClr val="00487E"/>
                </a:solidFill>
                <a:latin typeface="Optima"/>
              </a:rPr>
              <a:t> 10</a:t>
            </a:r>
            <a:r>
              <a:rPr lang="en-US" sz="2200" baseline="30000" dirty="0" smtClean="0">
                <a:solidFill>
                  <a:srgbClr val="00487E"/>
                </a:solidFill>
                <a:latin typeface="Optima"/>
              </a:rPr>
              <a:t>16</a:t>
            </a:r>
            <a:r>
              <a:rPr lang="en-US" sz="2200" dirty="0" smtClean="0">
                <a:solidFill>
                  <a:srgbClr val="00487E"/>
                </a:solidFill>
                <a:latin typeface="Optima"/>
              </a:rPr>
              <a:t> cm</a:t>
            </a:r>
            <a:r>
              <a:rPr lang="en-US" sz="2200" baseline="30000" dirty="0" smtClean="0">
                <a:solidFill>
                  <a:srgbClr val="00487E"/>
                </a:solidFill>
                <a:latin typeface="Optima"/>
              </a:rPr>
              <a:t>-3</a:t>
            </a:r>
            <a:r>
              <a:rPr lang="en-US" sz="2200" dirty="0" smtClean="0">
                <a:solidFill>
                  <a:srgbClr val="00487E"/>
                </a:solidFill>
                <a:latin typeface="Optima"/>
              </a:rPr>
              <a:t>.</a:t>
            </a:r>
            <a:endParaRPr lang="en-US" sz="2200" b="1" dirty="0">
              <a:solidFill>
                <a:srgbClr val="00487E"/>
              </a:solidFill>
              <a:latin typeface="Optima"/>
              <a:cs typeface="Optima"/>
            </a:endParaRPr>
          </a:p>
        </p:txBody>
      </p:sp>
      <p:sp>
        <p:nvSpPr>
          <p:cNvPr id="86" name="Text Box 5"/>
          <p:cNvSpPr txBox="1">
            <a:spLocks noChangeArrowheads="1"/>
          </p:cNvSpPr>
          <p:nvPr/>
        </p:nvSpPr>
        <p:spPr bwMode="auto">
          <a:xfrm>
            <a:off x="12420600" y="23110210"/>
            <a:ext cx="8610600" cy="2492990"/>
          </a:xfrm>
          <a:prstGeom prst="rect">
            <a:avLst/>
          </a:prstGeom>
          <a:noFill/>
          <a:ln w="9525">
            <a:noFill/>
            <a:miter lim="800000"/>
            <a:headEnd/>
            <a:tailEnd/>
          </a:ln>
          <a:effectLst>
            <a:outerShdw blurRad="50800" dist="50800" dir="5400000" algn="ctr" rotWithShape="0">
              <a:srgbClr val="000000">
                <a:alpha val="10000"/>
              </a:srgbClr>
            </a:outerShdw>
          </a:effectLst>
        </p:spPr>
        <p:txBody>
          <a:bodyPr wrap="square" lIns="274320" tIns="228600" rIns="274320" bIns="228600">
            <a:prstTxWarp prst="textNoShape">
              <a:avLst/>
            </a:prstTxWarp>
            <a:spAutoFit/>
          </a:bodyPr>
          <a:lstStyle/>
          <a:p>
            <a:pPr algn="ctr"/>
            <a:r>
              <a:rPr lang="en-US" sz="2200" dirty="0" smtClean="0">
                <a:solidFill>
                  <a:srgbClr val="00487E"/>
                </a:solidFill>
                <a:latin typeface="Optima"/>
              </a:rPr>
              <a:t>A gas cell is placed a distance D (~35 cm) away from the </a:t>
            </a:r>
            <a:r>
              <a:rPr lang="en-US" sz="2200" i="1" dirty="0" err="1" smtClean="0">
                <a:solidFill>
                  <a:srgbClr val="00487E"/>
                </a:solidFill>
                <a:latin typeface="Optima"/>
              </a:rPr>
              <a:t>z</a:t>
            </a:r>
            <a:r>
              <a:rPr lang="en-US" sz="2200" dirty="0" smtClean="0">
                <a:solidFill>
                  <a:srgbClr val="00487E"/>
                </a:solidFill>
                <a:latin typeface="Optima"/>
              </a:rPr>
              <a:t>-pinch x-ray source to uniformly illuminate a length L (3 – 12 cm) chosen to optimize the optical depths of the spectral lines of interest.       X-rays pass through a Mylar window and are absorbed by the walls of the cell.  The walls re-emit the radiation to heat the hydrogen gas, which we observe along a perpendicular line of sight.</a:t>
            </a:r>
            <a:endParaRPr lang="en-US" sz="2200" b="1" dirty="0">
              <a:solidFill>
                <a:srgbClr val="00487E"/>
              </a:solidFill>
              <a:latin typeface="Optima"/>
              <a:cs typeface="Optima"/>
            </a:endParaRPr>
          </a:p>
        </p:txBody>
      </p:sp>
      <p:sp>
        <p:nvSpPr>
          <p:cNvPr id="87" name="Rectangle 2"/>
          <p:cNvSpPr txBox="1">
            <a:spLocks noChangeArrowheads="1"/>
          </p:cNvSpPr>
          <p:nvPr/>
        </p:nvSpPr>
        <p:spPr bwMode="auto">
          <a:xfrm>
            <a:off x="31927800" y="5638800"/>
            <a:ext cx="7467600" cy="1676400"/>
          </a:xfrm>
          <a:prstGeom prst="rect">
            <a:avLst/>
          </a:prstGeom>
          <a:noFill/>
          <a:ln w="50800" cap="flat" cmpd="sng" algn="ctr">
            <a:solidFill>
              <a:srgbClr val="00487E"/>
            </a:solidFill>
            <a:prstDash val="solid"/>
            <a:miter lim="800000"/>
            <a:headEnd type="none" w="med" len="med"/>
            <a:tailEnd type="none" w="med" len="med"/>
          </a:ln>
          <a:effectLst>
            <a:outerShdw blurRad="50800" dist="50800" dir="5400000" algn="ctr" rotWithShape="0">
              <a:srgbClr val="000000">
                <a:alpha val="10000"/>
              </a:srgbClr>
            </a:outerShdw>
          </a:effectLst>
        </p:spPr>
        <p:txBody>
          <a:bodyPr vert="horz" wrap="square" lIns="423230" tIns="211615" rIns="423230" bIns="211615" numCol="1" anchor="ctr" anchorCtr="0" compatLnSpc="1">
            <a:prstTxWarp prst="textNoShape">
              <a:avLst/>
            </a:prstTxWarp>
          </a:bodyPr>
          <a:lstStyle/>
          <a:p>
            <a:pPr lvl="0" algn="ctr" defTabSz="4232275">
              <a:spcAft>
                <a:spcPts val="2400"/>
              </a:spcAft>
              <a:defRPr/>
            </a:pPr>
            <a:r>
              <a:rPr kumimoji="0" lang="en-US" sz="3600"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t>Part </a:t>
            </a:r>
            <a:r>
              <a:rPr kumimoji="0" lang="en-US" sz="3600"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t>of the ZAPP Collaboration;</a:t>
            </a:r>
            <a:br>
              <a:rPr kumimoji="0" lang="en-US" sz="3600"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br>
            <a:r>
              <a:rPr kumimoji="0" lang="en-US" sz="3600" i="0" u="none" strike="noStrike" kern="0" spc="0" normalizeH="0" dirty="0" smtClean="0">
                <a:ln>
                  <a:noFill/>
                </a:ln>
                <a:solidFill>
                  <a:srgbClr val="00487E"/>
                </a:solidFill>
                <a:effectLst>
                  <a:outerShdw blurRad="50800" dist="25400" dir="2700000">
                    <a:srgbClr val="000000">
                      <a:alpha val="10000"/>
                    </a:srgbClr>
                  </a:outerShdw>
                </a:effectLst>
                <a:uLnTx/>
                <a:uFillTx/>
                <a:latin typeface="Optima"/>
                <a:ea typeface="+mj-ea"/>
                <a:cs typeface="Optima"/>
              </a:rPr>
              <a:t>see Montgomery et al. poster</a:t>
            </a:r>
            <a:endParaRPr kumimoji="0" lang="en-US" sz="3600" b="1" i="0" u="none" strike="noStrike" kern="0" spc="0" normalizeH="0" noProof="0" dirty="0" smtClean="0">
              <a:ln>
                <a:noFill/>
              </a:ln>
              <a:solidFill>
                <a:srgbClr val="00487E"/>
              </a:solidFill>
              <a:effectLst>
                <a:outerShdw blurRad="50800" dist="25400" dir="2700000">
                  <a:srgbClr val="000000">
                    <a:alpha val="10000"/>
                  </a:srgbClr>
                </a:outerShdw>
              </a:effectLst>
              <a:uLnTx/>
              <a:uFillTx/>
              <a:latin typeface="Optima"/>
              <a:ea typeface="+mj-ea"/>
              <a:cs typeface="Optima"/>
            </a:endParaRPr>
          </a:p>
        </p:txBody>
      </p:sp>
      <p:sp>
        <p:nvSpPr>
          <p:cNvPr id="88" name="Text Box 5"/>
          <p:cNvSpPr txBox="1">
            <a:spLocks noChangeArrowheads="1"/>
          </p:cNvSpPr>
          <p:nvPr/>
        </p:nvSpPr>
        <p:spPr bwMode="auto">
          <a:xfrm>
            <a:off x="22479000" y="17836866"/>
            <a:ext cx="7848600" cy="5169468"/>
          </a:xfrm>
          <a:prstGeom prst="rect">
            <a:avLst/>
          </a:prstGeom>
          <a:solidFill>
            <a:srgbClr val="C00000">
              <a:alpha val="20000"/>
            </a:srgbClr>
          </a:solidFill>
          <a:ln w="50800">
            <a:solidFill>
              <a:srgbClr val="00487E"/>
            </a:solidFill>
            <a:miter lim="800000"/>
            <a:headEnd/>
            <a:tailEnd/>
          </a:ln>
          <a:effectLst>
            <a:outerShdw blurRad="50800" dist="50800" dir="5400000" algn="ctr" rotWithShape="0">
              <a:srgbClr val="000000">
                <a:alpha val="10000"/>
              </a:srgbClr>
            </a:outerShdw>
          </a:effectLst>
        </p:spPr>
        <p:txBody>
          <a:bodyPr wrap="square" lIns="457200" tIns="228600" rIns="457200" bIns="228600">
            <a:prstTxWarp prst="textNoShape">
              <a:avLst/>
            </a:prstTxWarp>
            <a:spAutoFit/>
          </a:bodyPr>
          <a:lstStyle/>
          <a:p>
            <a:pPr algn="ctr" defTabSz="4232275">
              <a:spcBef>
                <a:spcPct val="50000"/>
              </a:spcBef>
              <a:spcAft>
                <a:spcPts val="1200"/>
              </a:spcAft>
            </a:pPr>
            <a:r>
              <a:rPr lang="en-US" sz="4000" b="1" cap="small" dirty="0" smtClean="0">
                <a:solidFill>
                  <a:srgbClr val="00487E"/>
                </a:solidFill>
                <a:latin typeface="Optima"/>
                <a:cs typeface="Optima"/>
              </a:rPr>
              <a:t>Data Acquisition</a:t>
            </a:r>
          </a:p>
          <a:p>
            <a:pPr>
              <a:lnSpc>
                <a:spcPct val="110000"/>
              </a:lnSpc>
              <a:buFont typeface="Arial"/>
              <a:buChar char="•"/>
            </a:pPr>
            <a:r>
              <a:rPr lang="en-US" sz="2500" dirty="0" smtClean="0">
                <a:solidFill>
                  <a:srgbClr val="00487E"/>
                </a:solidFill>
                <a:latin typeface="Optima"/>
              </a:rPr>
              <a:t> 1 </a:t>
            </a:r>
            <a:r>
              <a:rPr lang="en-US" sz="2500" dirty="0" err="1" smtClean="0">
                <a:solidFill>
                  <a:srgbClr val="00487E"/>
                </a:solidFill>
                <a:latin typeface="Optima"/>
              </a:rPr>
              <a:t>m</a:t>
            </a:r>
            <a:r>
              <a:rPr lang="en-US" sz="2500" dirty="0" smtClean="0">
                <a:solidFill>
                  <a:srgbClr val="00487E"/>
                </a:solidFill>
                <a:latin typeface="Optima"/>
              </a:rPr>
              <a:t> focal length Czerny-Turner spectrometer and streak camera with micro-channel plate intensifier outputting to Kodak TMAX 400 film</a:t>
            </a:r>
          </a:p>
          <a:p>
            <a:pPr lvl="1">
              <a:lnSpc>
                <a:spcPct val="110000"/>
              </a:lnSpc>
              <a:buFont typeface="Wingdings" charset="2"/>
              <a:buChar char="§"/>
            </a:pPr>
            <a:r>
              <a:rPr lang="en-US" sz="2500" dirty="0" smtClean="0">
                <a:solidFill>
                  <a:srgbClr val="00487E"/>
                </a:solidFill>
                <a:latin typeface="Optima"/>
                <a:cs typeface="Optima"/>
              </a:rPr>
              <a:t> ~10 Å resolution with coarsest grating</a:t>
            </a:r>
          </a:p>
          <a:p>
            <a:pPr lvl="1">
              <a:lnSpc>
                <a:spcPct val="110000"/>
              </a:lnSpc>
              <a:buFont typeface="Wingdings" charset="2"/>
              <a:buChar char="§"/>
            </a:pPr>
            <a:r>
              <a:rPr lang="en-US" sz="2500" dirty="0" smtClean="0">
                <a:solidFill>
                  <a:srgbClr val="00487E"/>
                </a:solidFill>
                <a:latin typeface="Optima"/>
                <a:cs typeface="Optima"/>
              </a:rPr>
              <a:t> &lt;1 ns temporal resolution</a:t>
            </a:r>
          </a:p>
          <a:p>
            <a:pPr lvl="1">
              <a:lnSpc>
                <a:spcPct val="110000"/>
              </a:lnSpc>
              <a:buFont typeface="Wingdings" charset="2"/>
              <a:buChar char="§"/>
            </a:pPr>
            <a:r>
              <a:rPr lang="en-US" sz="2500" dirty="0" smtClean="0">
                <a:solidFill>
                  <a:srgbClr val="00487E"/>
                </a:solidFill>
                <a:latin typeface="Optima"/>
                <a:cs typeface="Optima"/>
              </a:rPr>
              <a:t> Two systems to observe multiple lines of sight</a:t>
            </a:r>
          </a:p>
          <a:p>
            <a:pPr>
              <a:lnSpc>
                <a:spcPct val="110000"/>
              </a:lnSpc>
              <a:buFont typeface="Arial"/>
              <a:buChar char="•"/>
            </a:pPr>
            <a:r>
              <a:rPr lang="en-US" sz="2500" dirty="0" smtClean="0">
                <a:solidFill>
                  <a:srgbClr val="00487E"/>
                </a:solidFill>
                <a:latin typeface="Optima"/>
                <a:cs typeface="Optima"/>
              </a:rPr>
              <a:t> </a:t>
            </a:r>
            <a:r>
              <a:rPr lang="en-US" sz="2500" dirty="0" err="1" smtClean="0">
                <a:solidFill>
                  <a:srgbClr val="00487E"/>
                </a:solidFill>
                <a:latin typeface="Optima"/>
                <a:cs typeface="Optima"/>
              </a:rPr>
              <a:t>Fiberoptics</a:t>
            </a:r>
            <a:r>
              <a:rPr lang="en-US" sz="2500" dirty="0" smtClean="0">
                <a:solidFill>
                  <a:srgbClr val="00487E"/>
                </a:solidFill>
                <a:latin typeface="Optima"/>
                <a:cs typeface="Optima"/>
              </a:rPr>
              <a:t> deliver light away from harsh radiation environment of experiment to isolated spectrometer systems</a:t>
            </a:r>
          </a:p>
        </p:txBody>
      </p:sp>
      <p:pic>
        <p:nvPicPr>
          <p:cNvPr id="89" name="Picture 88" descr="divided2.eps"/>
          <p:cNvPicPr>
            <a:picLocks noChangeAspect="1"/>
          </p:cNvPicPr>
          <p:nvPr/>
        </p:nvPicPr>
        <mc:AlternateContent xmlns:ma="http://schemas.microsoft.com/office/mac/drawingml/2008/main">
          <mc:Choice Requires="ma">
            <p:blipFill>
              <a:blip r:embed="rId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0"/>
              <a:stretch>
                <a:fillRect/>
              </a:stretch>
            </p:blipFill>
          </mc:Fallback>
        </mc:AlternateContent>
        <p:spPr>
          <a:xfrm>
            <a:off x="21945600" y="24079200"/>
            <a:ext cx="8915400" cy="6240780"/>
          </a:xfrm>
          <a:prstGeom prst="rect">
            <a:avLst/>
          </a:prstGeom>
          <a:solidFill>
            <a:schemeClr val="bg1"/>
          </a:solidFill>
          <a:ln w="50800" cap="flat" cmpd="sng" algn="ctr">
            <a:solidFill>
              <a:srgbClr val="00487E"/>
            </a:solidFill>
            <a:prstDash val="solid"/>
            <a:round/>
            <a:headEnd type="none" w="med" len="med"/>
            <a:tailEnd type="none" w="med" len="med"/>
          </a:ln>
          <a:effectLst>
            <a:outerShdw blurRad="50800" dist="50800" dir="5400000">
              <a:srgbClr val="000000">
                <a:alpha val="1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232275" rtl="0" eaLnBrk="1" fontAlgn="base" latinLnBrk="0" hangingPunct="1">
          <a:lnSpc>
            <a:spcPct val="100000"/>
          </a:lnSpc>
          <a:spcBef>
            <a:spcPct val="0"/>
          </a:spcBef>
          <a:spcAft>
            <a:spcPct val="0"/>
          </a:spcAft>
          <a:buClrTx/>
          <a:buSzTx/>
          <a:buFontTx/>
          <a:buNone/>
          <a:tabLst/>
          <a:defRPr kumimoji="0" lang="en-US" sz="83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14767</TotalTime>
  <Words>986</Words>
  <Application>Microsoft Macintosh PowerPoint</Application>
  <PresentationFormat>Custom</PresentationFormat>
  <Paragraphs>47</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Developing an Experimental Platform to Create White Dwarf Photospheres in the Laboratory</vt:lpstr>
    </vt:vector>
  </TitlesOfParts>
  <Company>The University of Texas at Austin - Astronomy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the Thick and Thin: Volume Density Measurements of the Local Interstellar Medium</dc:title>
  <dc:creator>silentbob</dc:creator>
  <cp:lastModifiedBy>Ross</cp:lastModifiedBy>
  <cp:revision>155</cp:revision>
  <dcterms:created xsi:type="dcterms:W3CDTF">2012-01-05T20:57:39Z</dcterms:created>
  <dcterms:modified xsi:type="dcterms:W3CDTF">2012-01-05T20:58:41Z</dcterms:modified>
</cp:coreProperties>
</file>