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0"/>
  </p:notesMasterIdLst>
  <p:sldIdLst>
    <p:sldId id="261" r:id="rId2"/>
    <p:sldId id="307" r:id="rId3"/>
    <p:sldId id="308" r:id="rId4"/>
    <p:sldId id="309" r:id="rId5"/>
    <p:sldId id="285" r:id="rId6"/>
    <p:sldId id="286" r:id="rId7"/>
    <p:sldId id="287" r:id="rId8"/>
    <p:sldId id="289" r:id="rId9"/>
    <p:sldId id="279" r:id="rId10"/>
    <p:sldId id="280" r:id="rId11"/>
    <p:sldId id="281" r:id="rId12"/>
    <p:sldId id="282" r:id="rId13"/>
    <p:sldId id="283" r:id="rId14"/>
    <p:sldId id="273" r:id="rId15"/>
    <p:sldId id="274" r:id="rId16"/>
    <p:sldId id="276" r:id="rId17"/>
    <p:sldId id="277" r:id="rId18"/>
    <p:sldId id="278" r:id="rId19"/>
    <p:sldId id="284" r:id="rId20"/>
    <p:sldId id="262" r:id="rId21"/>
    <p:sldId id="263" r:id="rId22"/>
    <p:sldId id="264" r:id="rId23"/>
    <p:sldId id="265" r:id="rId24"/>
    <p:sldId id="266" r:id="rId25"/>
    <p:sldId id="267" r:id="rId26"/>
    <p:sldId id="268" r:id="rId27"/>
    <p:sldId id="269" r:id="rId28"/>
    <p:sldId id="270" r:id="rId29"/>
    <p:sldId id="271" r:id="rId30"/>
    <p:sldId id="300" r:id="rId31"/>
    <p:sldId id="301" r:id="rId32"/>
    <p:sldId id="302" r:id="rId33"/>
    <p:sldId id="291" r:id="rId34"/>
    <p:sldId id="292" r:id="rId35"/>
    <p:sldId id="293" r:id="rId36"/>
    <p:sldId id="295" r:id="rId37"/>
    <p:sldId id="296" r:id="rId38"/>
    <p:sldId id="297" r:id="rId39"/>
    <p:sldId id="298" r:id="rId40"/>
    <p:sldId id="299" r:id="rId41"/>
    <p:sldId id="260" r:id="rId42"/>
    <p:sldId id="290" r:id="rId43"/>
    <p:sldId id="257" r:id="rId44"/>
    <p:sldId id="258" r:id="rId45"/>
    <p:sldId id="259" r:id="rId46"/>
    <p:sldId id="303" r:id="rId47"/>
    <p:sldId id="304" r:id="rId48"/>
    <p:sldId id="30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C6E8E-494A-1C48-BE0F-CD68DD1CD341}" type="datetimeFigureOut">
              <a:rPr lang="en-US" smtClean="0"/>
              <a:pPr/>
              <a:t>3/22/13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4EA42-CD3A-6A45-B114-8E00148CC94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1326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BE31B-E3E4-254E-8BEB-55C3ACA1367B}"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163165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72720C90-D5B7-9F44-9579-6B6598901139}" type="slidenum">
              <a:rPr lang="en-US"/>
              <a:pPr/>
              <a:t>25</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8C10DAFC-DD9A-7D43-8136-0B166D8AC508}" type="slidenum">
              <a:rPr lang="en-US"/>
              <a:pPr/>
              <a:t>26</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D953EBEE-76BF-1F47-8182-A2359E87DBEF}" type="slidenum">
              <a:rPr lang="en-US"/>
              <a:pPr/>
              <a:t>27</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8AB4D5-F419-D24D-9228-307081EA9EFB}"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one</a:t>
            </a:r>
            <a:r>
              <a:rPr lang="en-US" baseline="0" dirty="0" smtClean="0"/>
              <a:t> of our highest S/N spectra and mark it “Typical”</a:t>
            </a:r>
          </a:p>
          <a:p>
            <a:endParaRPr lang="en-US" baseline="0" dirty="0" smtClean="0"/>
          </a:p>
          <a:p>
            <a:r>
              <a:rPr lang="en-US" baseline="0" dirty="0" err="1" smtClean="0"/>
              <a:t>Hbeta</a:t>
            </a:r>
            <a:r>
              <a:rPr lang="en-US" baseline="0" dirty="0" smtClean="0"/>
              <a:t>: 4-2</a:t>
            </a:r>
          </a:p>
          <a:p>
            <a:endParaRPr lang="en-US" baseline="0" dirty="0" smtClean="0"/>
          </a:p>
          <a:p>
            <a:r>
              <a:rPr lang="en-US" baseline="0" dirty="0" err="1" smtClean="0"/>
              <a:t>Hgamma</a:t>
            </a:r>
            <a:r>
              <a:rPr lang="en-US" baseline="0" dirty="0" smtClean="0"/>
              <a:t>: 5-2</a:t>
            </a:r>
          </a:p>
          <a:p>
            <a:endParaRPr lang="en-US" baseline="0" dirty="0" smtClean="0"/>
          </a:p>
          <a:p>
            <a:r>
              <a:rPr lang="en-US" baseline="0" dirty="0" err="1" smtClean="0"/>
              <a:t>Hdelta</a:t>
            </a:r>
            <a:r>
              <a:rPr lang="en-US" baseline="0" dirty="0" smtClean="0"/>
              <a:t>: 6-2</a:t>
            </a:r>
          </a:p>
          <a:p>
            <a:endParaRPr lang="en-US" baseline="0" dirty="0" smtClean="0"/>
          </a:p>
          <a:p>
            <a:r>
              <a:rPr lang="en-US" baseline="0" dirty="0" err="1" smtClean="0"/>
              <a:t>Hepsilon</a:t>
            </a:r>
            <a:r>
              <a:rPr lang="en-US" baseline="0" dirty="0" smtClean="0"/>
              <a:t>: 7-2</a:t>
            </a:r>
          </a:p>
          <a:p>
            <a:endParaRPr lang="en-US" baseline="0" dirty="0" smtClean="0"/>
          </a:p>
          <a:p>
            <a:r>
              <a:rPr lang="en-US" baseline="0" dirty="0" smtClean="0"/>
              <a:t>H8: 8-2 : aka zeta</a:t>
            </a:r>
          </a:p>
          <a:p>
            <a:endParaRPr lang="en-US" baseline="0" dirty="0" smtClean="0"/>
          </a:p>
          <a:p>
            <a:r>
              <a:rPr lang="en-US" baseline="0" dirty="0" smtClean="0"/>
              <a:t>H9: 9-2  : aka eta</a:t>
            </a:r>
            <a:endParaRPr lang="en-US" dirty="0"/>
          </a:p>
        </p:txBody>
      </p:sp>
      <p:sp>
        <p:nvSpPr>
          <p:cNvPr id="4" name="Slide Number Placeholder 3"/>
          <p:cNvSpPr>
            <a:spLocks noGrp="1"/>
          </p:cNvSpPr>
          <p:nvPr>
            <p:ph type="sldNum" sz="quarter" idx="10"/>
          </p:nvPr>
        </p:nvSpPr>
        <p:spPr/>
        <p:txBody>
          <a:bodyPr/>
          <a:lstStyle/>
          <a:p>
            <a:pPr>
              <a:defRPr/>
            </a:pPr>
            <a:fld id="{7A9C18A0-5AE0-43AE-B839-3099936C6747}" type="slidenum">
              <a:rPr lang="en-US" smtClean="0"/>
              <a:pPr>
                <a:defRPr/>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buClr>
                <a:srgbClr val="000000"/>
              </a:buClr>
              <a:buSzPct val="212121"/>
              <a:buFont typeface="Arial"/>
              <a:buChar char="•"/>
            </a:pPr>
            <a:r>
              <a:rPr lang="en"/>
              <a:t>Extremely sensitive. Made for very low-light applications.</a:t>
            </a:r>
          </a:p>
          <a:p>
            <a:pPr marL="457200" lvl="0" indent="-317500">
              <a:buClr>
                <a:srgbClr val="000000"/>
              </a:buClr>
              <a:buSzPct val="212121"/>
              <a:buFont typeface="Arial"/>
              <a:buChar char="•"/>
            </a:pPr>
            <a:r>
              <a:rPr lang="en"/>
              <a:t>Very fast frame rates, much faster than we usually 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17500" rtl="0">
              <a:buClr>
                <a:srgbClr val="000000"/>
              </a:buClr>
              <a:buSzPct val="212121"/>
              <a:buFont typeface="Arial"/>
              <a:buChar char="•"/>
            </a:pPr>
            <a:r>
              <a:rPr lang="en"/>
              <a:t>NOTE TO PRESENTER: Open links ASAP. They will need a couple seconds to load. The YouTube video only lasts for a second.</a:t>
            </a:r>
          </a:p>
          <a:p>
            <a:pPr marL="457200" lvl="0" indent="-317500" rtl="0">
              <a:buClr>
                <a:srgbClr val="000000"/>
              </a:buClr>
              <a:buSzPct val="212121"/>
              <a:buFont typeface="Arial"/>
              <a:buChar char="•"/>
            </a:pPr>
            <a:r>
              <a:rPr lang="en"/>
              <a:t>We need to know how to best use this camera.</a:t>
            </a:r>
          </a:p>
          <a:p>
            <a:pPr marL="914400" lvl="1" indent="-317500" rtl="0">
              <a:buClr>
                <a:srgbClr val="000000"/>
              </a:buClr>
              <a:buSzPct val="127272"/>
              <a:buFont typeface="Courier New"/>
              <a:buChar char="o"/>
            </a:pPr>
            <a:r>
              <a:rPr lang="en"/>
              <a:t>What kind of objects can we detect with this camera when we use it with different telescopes?</a:t>
            </a:r>
          </a:p>
          <a:p>
            <a:pPr marL="914400" lvl="1" indent="-317500" rtl="0">
              <a:buClr>
                <a:srgbClr val="000000"/>
              </a:buClr>
              <a:buSzPct val="127272"/>
              <a:buFont typeface="Courier New"/>
              <a:buChar char="o"/>
            </a:pPr>
            <a:r>
              <a:rPr lang="en"/>
              <a:t>What sensitivity and time resolution do we have and how can we improve that? We can using binning, gain, electron multiplication, etc.</a:t>
            </a:r>
          </a:p>
          <a:p>
            <a:pPr marL="914400" lvl="1" indent="-317500" rtl="0">
              <a:buClr>
                <a:srgbClr val="000000"/>
              </a:buClr>
              <a:buSzPct val="127272"/>
              <a:buFont typeface="Courier New"/>
              <a:buChar char="o"/>
            </a:pPr>
            <a:r>
              <a:rPr lang="en"/>
              <a:t>What do we gain with increased aperture size? With the 24-inch near Waco? With the McDonald 36-inch? With the McDonald 82-inch?</a:t>
            </a:r>
          </a:p>
          <a:p>
            <a:pPr marL="457200" lvl="0" indent="-317500" rtl="0">
              <a:buClr>
                <a:srgbClr val="000000"/>
              </a:buClr>
              <a:buSzPct val="212121"/>
              <a:buFont typeface="Arial"/>
              <a:buChar char="•"/>
            </a:pPr>
            <a:r>
              <a:rPr lang="en"/>
              <a:t>Our analysis will be similar to the AGILE instrument. We will be plotting signal-to-noise vs exposure time, binning, gain, etc to determine empirical relationships.</a:t>
            </a:r>
          </a:p>
          <a:p>
            <a:pPr marL="457200" lvl="0" indent="-317500" rtl="0">
              <a:buClr>
                <a:srgbClr val="000000"/>
              </a:buClr>
              <a:buSzPct val="212121"/>
              <a:buFont typeface="Arial"/>
              <a:buChar char="•"/>
            </a:pPr>
            <a:r>
              <a:rPr lang="en"/>
              <a:t>The end project is to determine whether or not we can detect a pulsar from the 82-inch.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4.19 ± 0.73) × 10−15 s s−1</a:t>
            </a:r>
            <a:endParaRPr lang="en-US" dirty="0"/>
          </a:p>
        </p:txBody>
      </p:sp>
      <p:sp>
        <p:nvSpPr>
          <p:cNvPr id="4" name="Slide Number Placeholder 3"/>
          <p:cNvSpPr>
            <a:spLocks noGrp="1"/>
          </p:cNvSpPr>
          <p:nvPr>
            <p:ph type="sldNum" sz="quarter" idx="10"/>
          </p:nvPr>
        </p:nvSpPr>
        <p:spPr/>
        <p:txBody>
          <a:bodyPr/>
          <a:lstStyle/>
          <a:p>
            <a:fld id="{891BE31B-E3E4-254E-8BEB-55C3ACA1367B}"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163165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peak around 0.3 </a:t>
            </a:r>
            <a:r>
              <a:rPr lang="en-US" dirty="0" err="1" smtClean="0"/>
              <a:t>yr</a:t>
            </a:r>
            <a:r>
              <a:rPr lang="en-US" dirty="0" smtClean="0"/>
              <a:t> would correspond to a 3 MJ planet at 0.4 AU.</a:t>
            </a:r>
            <a:endParaRPr lang="en-US" dirty="0"/>
          </a:p>
        </p:txBody>
      </p:sp>
      <p:sp>
        <p:nvSpPr>
          <p:cNvPr id="4" name="Slide Number Placeholder 3"/>
          <p:cNvSpPr>
            <a:spLocks noGrp="1"/>
          </p:cNvSpPr>
          <p:nvPr>
            <p:ph type="sldNum" sz="quarter" idx="10"/>
          </p:nvPr>
        </p:nvSpPr>
        <p:spPr/>
        <p:txBody>
          <a:bodyPr/>
          <a:lstStyle/>
          <a:p>
            <a:fld id="{891BE31B-E3E4-254E-8BEB-55C3ACA1367B}"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163165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14274" eaLnBrk="0" hangingPunct="0">
              <a:defRPr sz="2400">
                <a:solidFill>
                  <a:schemeClr val="tx1"/>
                </a:solidFill>
                <a:latin typeface="Times New Roman" charset="0"/>
                <a:ea typeface="ＭＳ Ｐゴシック" charset="0"/>
                <a:cs typeface="ＭＳ Ｐゴシック" charset="0"/>
              </a:defRPr>
            </a:lvl1pPr>
            <a:lvl2pPr marL="37279299" indent="-36829963" defTabSz="914274"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336" eaLnBrk="0" fontAlgn="base" hangingPunct="0">
              <a:spcBef>
                <a:spcPct val="0"/>
              </a:spcBef>
              <a:spcAft>
                <a:spcPct val="0"/>
              </a:spcAft>
              <a:defRPr sz="2400">
                <a:solidFill>
                  <a:schemeClr val="tx1"/>
                </a:solidFill>
                <a:latin typeface="Times New Roman" charset="0"/>
                <a:ea typeface="ＭＳ Ｐゴシック" charset="0"/>
              </a:defRPr>
            </a:lvl6pPr>
            <a:lvl7pPr marL="898672" eaLnBrk="0" fontAlgn="base" hangingPunct="0">
              <a:spcBef>
                <a:spcPct val="0"/>
              </a:spcBef>
              <a:spcAft>
                <a:spcPct val="0"/>
              </a:spcAft>
              <a:defRPr sz="2400">
                <a:solidFill>
                  <a:schemeClr val="tx1"/>
                </a:solidFill>
                <a:latin typeface="Times New Roman" charset="0"/>
                <a:ea typeface="ＭＳ Ｐゴシック" charset="0"/>
              </a:defRPr>
            </a:lvl7pPr>
            <a:lvl8pPr marL="1348008" eaLnBrk="0" fontAlgn="base" hangingPunct="0">
              <a:spcBef>
                <a:spcPct val="0"/>
              </a:spcBef>
              <a:spcAft>
                <a:spcPct val="0"/>
              </a:spcAft>
              <a:defRPr sz="2400">
                <a:solidFill>
                  <a:schemeClr val="tx1"/>
                </a:solidFill>
                <a:latin typeface="Times New Roman" charset="0"/>
                <a:ea typeface="ＭＳ Ｐゴシック" charset="0"/>
              </a:defRPr>
            </a:lvl8pPr>
            <a:lvl9pPr marL="179734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D280D4-0DA9-C241-BCD5-4B4074FE2F2C}" type="slidenum">
              <a:rPr lang="en-US" sz="1200">
                <a:latin typeface="Arial" charset="0"/>
              </a:rPr>
              <a:pPr eaLnBrk="1" hangingPunct="1"/>
              <a:t>14</a:t>
            </a:fld>
            <a:endParaRPr lang="en-US" sz="1200" dirty="0">
              <a:latin typeface="Arial" charset="0"/>
            </a:endParaRPr>
          </a:p>
        </p:txBody>
      </p:sp>
      <p:sp>
        <p:nvSpPr>
          <p:cNvPr id="37891" name="Rectangle 1026"/>
          <p:cNvSpPr>
            <a:spLocks noGrp="1" noRot="1" noChangeAspect="1" noChangeArrowheads="1" noTextEdit="1"/>
          </p:cNvSpPr>
          <p:nvPr>
            <p:ph type="sldImg"/>
          </p:nvPr>
        </p:nvSpPr>
        <p:spPr>
          <a:solidFill>
            <a:srgbClr val="FFFFFF"/>
          </a:solidFill>
          <a:ln/>
        </p:spPr>
      </p:sp>
      <p:sp>
        <p:nvSpPr>
          <p:cNvPr id="3789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All classes of pulsating white dwarf stars have been discovered by UT astronomers who used the 82-inch telescope.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a:noFill/>
        </p:spPr>
        <p:txBody>
          <a:bodyPr/>
          <a:lstStyle/>
          <a:p>
            <a:fld id="{3131C1FD-B3AD-9046-87B6-6E820294B56E}" type="slidenum">
              <a:rPr lang="en-US"/>
              <a:pPr/>
              <a:t>20</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2BABEDE4-34AB-8346-87BC-7D9A94888530}" type="slidenum">
              <a:rPr lang="en-US"/>
              <a:pPr/>
              <a:t>21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F1A29DE4-AB0B-B041-9B54-8275ADC2D6F7}" type="slidenum">
              <a:rPr lang="en-US"/>
              <a:pPr/>
              <a:t>22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5D9F0077-E7E5-0D40-9858-3ACEA253626C}" type="slidenum">
              <a:rPr lang="en-US"/>
              <a:pPr/>
              <a:t>23</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7F535F45-FE77-C147-9C9F-74BEEFA5EB30}" type="slidenum">
              <a:rPr lang="en-US"/>
              <a:pPr/>
              <a:t>24</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44296-CCEB-1942-ACAC-67889107D119}" type="datetimeFigureOut">
              <a:rPr lang="en-US" smtClean="0"/>
              <a:pPr/>
              <a:t>3/22/13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0C640-2B6C-344A-9DD6-19B5ECB39D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44296-CCEB-1942-ACAC-67889107D119}" type="datetimeFigureOut">
              <a:rPr lang="en-US" smtClean="0"/>
              <a:pPr/>
              <a:t>3/22/13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0C640-2B6C-344A-9DD6-19B5ECB39DC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sa.sourceforge.ne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dsabs.harvard.edu/abs/2011ApJS..192....3P" TargetMode="External"/><Relationship Id="rId3" Type="http://schemas.openxmlformats.org/officeDocument/2006/relationships/hyperlink" Target="http://adsabs.harvard.edu/abs/2013arXiv1301.0319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media" Target="file://localhost/Users/mikemon/tex/FRI/lectures/mesa/1M_summary.mov" TargetMode="External"/><Relationship Id="rId4" Type="http://schemas.openxmlformats.org/officeDocument/2006/relationships/image" Target="../media/image14.png"/><Relationship Id="rId1" Type="http://schemas.openxmlformats.org/officeDocument/2006/relationships/video" Target="file://localhost/Users/mikemon/tex/FRI/lectures/mesa/1M_summary.mov" TargetMode="Externa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ri.cns.utexas.edu/student-resources/fellowship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microsoft.com/office/2007/relationships/media" Target="file://localhost/Users/mikemon/tex/conferences/leicester/pg1351.mov" TargetMode="External"/><Relationship Id="rId9" Type="http://schemas.openxmlformats.org/officeDocument/2006/relationships/image" Target="../media/image21.jpeg"/><Relationship Id="rId1" Type="http://schemas.openxmlformats.org/officeDocument/2006/relationships/tags" Target="../tags/tag1.xml"/><Relationship Id="rId2" Type="http://schemas.openxmlformats.org/officeDocument/2006/relationships/video" Target="file://localhost/Users/mikemon/tex/conferences/leicester/pg1351.mov"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microsoft.com/office/2007/relationships/media" Target="file://localhost/Users/mikemon/tex/talks/HAO/g29-38.mov" TargetMode="External"/><Relationship Id="rId9" Type="http://schemas.openxmlformats.org/officeDocument/2006/relationships/image" Target="../media/image25.jpeg"/><Relationship Id="rId1" Type="http://schemas.openxmlformats.org/officeDocument/2006/relationships/tags" Target="../tags/tag2.xml"/><Relationship Id="rId2" Type="http://schemas.openxmlformats.org/officeDocument/2006/relationships/video" Target="file://localhost/Users/mikemon/tex/talks/HAO/g29-38.m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po.nmsu.edu/arc35m/Instruments/AGILE/%233p3" TargetMode="External"/><Relationship Id="rId3" Type="http://schemas.openxmlformats.org/officeDocument/2006/relationships/hyperlink" Target="http://www.youtube.com/watch?v=_grWV6c_3_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ikemon@astro.as.utexas.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hyperlink" Target="http://techland.time.com/2012/08/10/z-machine-produces-six-times-the-worlds-energy-to-create-white-dwarf-star/"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hyperlink" Target="http://www.apo.nmsu.edu/arc35m/Instruments/AGILE/%233p3" TargetMode="External"/><Relationship Id="rId4" Type="http://schemas.openxmlformats.org/officeDocument/2006/relationships/hyperlink" Target="http://www.youtube.com/watch?v=_grWV6c_3_o" TargetMode="External"/><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3" name="Rectangle 2"/>
          <p:cNvSpPr>
            <a:spLocks noGrp="1" noChangeArrowheads="1"/>
          </p:cNvSpPr>
          <p:nvPr>
            <p:ph type="body" idx="1"/>
          </p:nvPr>
        </p:nvSpPr>
        <p:spPr>
          <a:xfrm>
            <a:off x="446485" y="2411016"/>
            <a:ext cx="8251031" cy="1598414"/>
          </a:xfrm>
        </p:spPr>
        <p:txBody>
          <a:bodyPr>
            <a:normAutofit/>
          </a:bodyPr>
          <a:lstStyle/>
          <a:p>
            <a:pPr marL="0" indent="0">
              <a:buNone/>
            </a:pPr>
            <a:r>
              <a:rPr lang="en-US" sz="2200" dirty="0" smtClean="0">
                <a:solidFill>
                  <a:srgbClr val="FF3D19"/>
                </a:solidFill>
              </a:rPr>
              <a:t>Senior personnel: D. E. </a:t>
            </a:r>
            <a:r>
              <a:rPr lang="en-US" sz="2200" dirty="0" err="1" smtClean="0">
                <a:solidFill>
                  <a:srgbClr val="FF3D19"/>
                </a:solidFill>
              </a:rPr>
              <a:t>Winget</a:t>
            </a:r>
            <a:r>
              <a:rPr lang="en-US" sz="2200" dirty="0" smtClean="0">
                <a:solidFill>
                  <a:srgbClr val="FF3D19"/>
                </a:solidFill>
              </a:rPr>
              <a:t>, M</a:t>
            </a:r>
            <a:r>
              <a:rPr lang="en-US" sz="2200" dirty="0">
                <a:solidFill>
                  <a:srgbClr val="FF3D19"/>
                </a:solidFill>
              </a:rPr>
              <a:t>. H. </a:t>
            </a:r>
            <a:r>
              <a:rPr lang="en-US" sz="2200" dirty="0" smtClean="0">
                <a:solidFill>
                  <a:srgbClr val="FF3D19"/>
                </a:solidFill>
              </a:rPr>
              <a:t>Montgomery</a:t>
            </a:r>
          </a:p>
          <a:p>
            <a:pPr marL="0" indent="0">
              <a:buNone/>
            </a:pPr>
            <a:r>
              <a:rPr lang="en-US" sz="2200" dirty="0" smtClean="0">
                <a:solidFill>
                  <a:srgbClr val="FF3D19"/>
                </a:solidFill>
              </a:rPr>
              <a:t>Grad students: Ross </a:t>
            </a:r>
            <a:r>
              <a:rPr lang="en-US" sz="2200" dirty="0">
                <a:solidFill>
                  <a:srgbClr val="FF3D19"/>
                </a:solidFill>
              </a:rPr>
              <a:t>Falcon, JJ </a:t>
            </a:r>
            <a:r>
              <a:rPr lang="en-US" sz="2200" dirty="0" smtClean="0">
                <a:solidFill>
                  <a:srgbClr val="FF3D19"/>
                </a:solidFill>
              </a:rPr>
              <a:t>Hermes, Samuel </a:t>
            </a:r>
            <a:r>
              <a:rPr lang="en-US" sz="2200" dirty="0" err="1" smtClean="0">
                <a:solidFill>
                  <a:srgbClr val="FF3D19"/>
                </a:solidFill>
              </a:rPr>
              <a:t>Harrold</a:t>
            </a:r>
            <a:r>
              <a:rPr lang="en-US" sz="2200" dirty="0" smtClean="0">
                <a:solidFill>
                  <a:srgbClr val="FF3D19"/>
                </a:solidFill>
              </a:rPr>
              <a:t>, Keaton Bell, Thomas Gomez</a:t>
            </a:r>
          </a:p>
          <a:p>
            <a:pPr marL="0" indent="0">
              <a:buNone/>
            </a:pPr>
            <a:r>
              <a:rPr lang="en-US" sz="2200" dirty="0" smtClean="0">
                <a:solidFill>
                  <a:srgbClr val="FF3D19"/>
                </a:solidFill>
              </a:rPr>
              <a:t>Undergrads: Alex, </a:t>
            </a:r>
            <a:r>
              <a:rPr lang="en-US" sz="2200" dirty="0" err="1" smtClean="0">
                <a:solidFill>
                  <a:srgbClr val="FF3D19"/>
                </a:solidFill>
              </a:rPr>
              <a:t>Arina</a:t>
            </a:r>
            <a:r>
              <a:rPr lang="en-US" sz="2200" dirty="0" smtClean="0">
                <a:solidFill>
                  <a:srgbClr val="FF3D19"/>
                </a:solidFill>
              </a:rPr>
              <a:t>, John, Kevin, Luis, </a:t>
            </a:r>
            <a:r>
              <a:rPr lang="en-US" sz="2200" dirty="0" err="1" smtClean="0">
                <a:solidFill>
                  <a:srgbClr val="FF3D19"/>
                </a:solidFill>
              </a:rPr>
              <a:t>Miquela</a:t>
            </a:r>
            <a:r>
              <a:rPr lang="en-US" sz="2200" dirty="0" smtClean="0">
                <a:solidFill>
                  <a:srgbClr val="FF3D19"/>
                </a:solidFill>
              </a:rPr>
              <a:t>, Sara, Travis</a:t>
            </a:r>
          </a:p>
        </p:txBody>
      </p:sp>
      <p:pic>
        <p:nvPicPr>
          <p:cNvPr id="174087" name="Picture 8"/>
          <p:cNvPicPr>
            <a:picLocks noChangeAspect="1" noChangeArrowheads="1"/>
          </p:cNvPicPr>
          <p:nvPr/>
        </p:nvPicPr>
        <p:blipFill>
          <a:blip r:embed="rId2"/>
          <a:srcRect/>
          <a:stretch>
            <a:fillRect/>
          </a:stretch>
        </p:blipFill>
        <p:spPr bwMode="auto">
          <a:xfrm>
            <a:off x="150689" y="133945"/>
            <a:ext cx="1723430" cy="1188765"/>
          </a:xfrm>
          <a:prstGeom prst="rect">
            <a:avLst/>
          </a:prstGeom>
          <a:noFill/>
          <a:ln w="12700">
            <a:noFill/>
            <a:miter lim="800000"/>
            <a:headEnd/>
            <a:tailEnd/>
          </a:ln>
        </p:spPr>
      </p:pic>
      <p:pic>
        <p:nvPicPr>
          <p:cNvPr id="174088" name="Picture 9"/>
          <p:cNvPicPr>
            <a:picLocks noChangeAspect="1" noChangeArrowheads="1"/>
          </p:cNvPicPr>
          <p:nvPr/>
        </p:nvPicPr>
        <p:blipFill>
          <a:blip r:embed="rId3"/>
          <a:srcRect/>
          <a:stretch>
            <a:fillRect/>
          </a:stretch>
        </p:blipFill>
        <p:spPr bwMode="auto">
          <a:xfrm>
            <a:off x="4786313" y="107156"/>
            <a:ext cx="4216913" cy="482203"/>
          </a:xfrm>
          <a:prstGeom prst="rect">
            <a:avLst/>
          </a:prstGeom>
          <a:noFill/>
          <a:ln w="12700">
            <a:noFill/>
            <a:miter lim="800000"/>
            <a:headEnd/>
            <a:tailEnd/>
          </a:ln>
        </p:spPr>
      </p:pic>
      <p:pic>
        <p:nvPicPr>
          <p:cNvPr id="10" name="Picture 9"/>
          <p:cNvPicPr>
            <a:picLocks noChangeAspect="1"/>
          </p:cNvPicPr>
          <p:nvPr/>
        </p:nvPicPr>
        <p:blipFill>
          <a:blip r:embed="rId4"/>
          <a:srcRect t="11613" r="1727"/>
          <a:stretch>
            <a:fillRect/>
          </a:stretch>
        </p:blipFill>
        <p:spPr>
          <a:xfrm>
            <a:off x="1946672" y="6147658"/>
            <a:ext cx="5312012" cy="710343"/>
          </a:xfrm>
          <a:prstGeom prst="rect">
            <a:avLst/>
          </a:prstGeom>
        </p:spPr>
      </p:pic>
      <p:pic>
        <p:nvPicPr>
          <p:cNvPr id="12" name="Picture 3" descr="Ant_full_jpgpn.jpg"/>
          <p:cNvPicPr>
            <a:picLocks noChangeAspect="1"/>
          </p:cNvPicPr>
          <p:nvPr/>
        </p:nvPicPr>
        <p:blipFill>
          <a:blip r:embed="rId5"/>
          <a:srcRect/>
          <a:stretch>
            <a:fillRect/>
          </a:stretch>
        </p:blipFill>
        <p:spPr bwMode="auto">
          <a:xfrm>
            <a:off x="3161109" y="4179094"/>
            <a:ext cx="2857500" cy="1887094"/>
          </a:xfrm>
          <a:prstGeom prst="rect">
            <a:avLst/>
          </a:prstGeom>
          <a:noFill/>
          <a:ln w="9525">
            <a:noFill/>
            <a:miter lim="800000"/>
            <a:headEnd/>
            <a:tailEnd/>
          </a:ln>
        </p:spPr>
      </p:pic>
      <p:sp>
        <p:nvSpPr>
          <p:cNvPr id="9" name="Title 1"/>
          <p:cNvSpPr txBox="1">
            <a:spLocks/>
          </p:cNvSpPr>
          <p:nvPr/>
        </p:nvSpPr>
        <p:spPr>
          <a:xfrm>
            <a:off x="420603" y="1135718"/>
            <a:ext cx="8346091" cy="1470025"/>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Research Projects for Spring 2013:</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2667" b="0" i="0" u="none" strike="noStrike" kern="1200" cap="none" spc="0" normalizeH="0" baseline="0" noProof="0" dirty="0" smtClean="0">
                <a:ln>
                  <a:noFill/>
                </a:ln>
                <a:solidFill>
                  <a:schemeClr val="tx1"/>
                </a:solidFill>
                <a:effectLst/>
                <a:uLnTx/>
                <a:uFillTx/>
                <a:latin typeface="+mj-lt"/>
                <a:ea typeface="+mj-ea"/>
                <a:cs typeface="+mj-cs"/>
              </a:rPr>
              <a:t>Exploring the Physics of the Universe with White Dwarf Stars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MESA?</a:t>
            </a:r>
            <a:endParaRPr lang="en-US" dirty="0">
              <a:solidFill>
                <a:srgbClr val="FF0000"/>
              </a:solidFill>
            </a:endParaRPr>
          </a:p>
        </p:txBody>
      </p:sp>
      <p:sp>
        <p:nvSpPr>
          <p:cNvPr id="3" name="Content Placeholder 2"/>
          <p:cNvSpPr>
            <a:spLocks noGrp="1"/>
          </p:cNvSpPr>
          <p:nvPr>
            <p:ph sz="quarter" idx="1"/>
          </p:nvPr>
        </p:nvSpPr>
        <p:spPr/>
        <p:txBody>
          <a:bodyPr>
            <a:normAutofit fontScale="85000" lnSpcReduction="20000"/>
          </a:bodyPr>
          <a:lstStyle/>
          <a:p>
            <a:r>
              <a:rPr lang="en-US" dirty="0" smtClean="0"/>
              <a:t>A description can be found at </a:t>
            </a:r>
          </a:p>
          <a:p>
            <a:pPr marL="0" indent="0">
              <a:buNone/>
            </a:pPr>
            <a:r>
              <a:rPr lang="en-US" dirty="0"/>
              <a:t> </a:t>
            </a:r>
            <a:r>
              <a:rPr lang="en-US" dirty="0" smtClean="0"/>
              <a:t>  </a:t>
            </a:r>
            <a:r>
              <a:rPr lang="en-US" dirty="0" smtClean="0">
                <a:hlinkClick r:id="rId2"/>
              </a:rPr>
              <a:t>http</a:t>
            </a:r>
            <a:r>
              <a:rPr lang="en-US" dirty="0">
                <a:hlinkClick r:id="rId2"/>
              </a:rPr>
              <a:t>://</a:t>
            </a:r>
            <a:r>
              <a:rPr lang="en-US" dirty="0" smtClean="0">
                <a:hlinkClick r:id="rId2"/>
              </a:rPr>
              <a:t>mesa.sourceforge.net</a:t>
            </a:r>
            <a:endParaRPr lang="en-US" dirty="0" smtClean="0"/>
          </a:p>
          <a:p>
            <a:pPr marL="0" indent="0">
              <a:buNone/>
            </a:pPr>
            <a:endParaRPr lang="en-US" dirty="0"/>
          </a:p>
          <a:p>
            <a:r>
              <a:rPr lang="en-US" dirty="0" smtClean="0"/>
              <a:t>MESA is an open source software package for doing stellar evolution</a:t>
            </a:r>
          </a:p>
          <a:p>
            <a:endParaRPr lang="en-US" dirty="0" smtClean="0"/>
          </a:p>
          <a:p>
            <a:r>
              <a:rPr lang="en-US" dirty="0" smtClean="0"/>
              <a:t>Managed by Bill Paxton, with help from Lars </a:t>
            </a:r>
            <a:r>
              <a:rPr lang="en-US" dirty="0" err="1" smtClean="0"/>
              <a:t>Bildsten</a:t>
            </a:r>
            <a:r>
              <a:rPr lang="en-US" dirty="0" smtClean="0"/>
              <a:t> and the rest of the MESA users community</a:t>
            </a:r>
          </a:p>
          <a:p>
            <a:endParaRPr lang="en-US" dirty="0"/>
          </a:p>
          <a:p>
            <a:r>
              <a:rPr lang="en-US" dirty="0" smtClean="0"/>
              <a:t>It is designed to do all stages of stellar evolution using state-of-the-art methods </a:t>
            </a:r>
            <a:r>
              <a:rPr lang="en-US" smtClean="0"/>
              <a:t>and techniques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4274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MESA?</a:t>
            </a:r>
            <a:endParaRPr lang="en-US" dirty="0">
              <a:solidFill>
                <a:srgbClr val="FF0000"/>
              </a:solidFill>
            </a:endParaRPr>
          </a:p>
        </p:txBody>
      </p:sp>
      <p:sp>
        <p:nvSpPr>
          <p:cNvPr id="3" name="Content Placeholder 2"/>
          <p:cNvSpPr>
            <a:spLocks noGrp="1"/>
          </p:cNvSpPr>
          <p:nvPr>
            <p:ph sz="quarter" idx="1"/>
          </p:nvPr>
        </p:nvSpPr>
        <p:spPr/>
        <p:txBody>
          <a:bodyPr>
            <a:normAutofit/>
          </a:bodyPr>
          <a:lstStyle/>
          <a:p>
            <a:r>
              <a:rPr lang="en-US" dirty="0" smtClean="0"/>
              <a:t>Two papers have come out describing MESA’s capabilities:</a:t>
            </a:r>
            <a:endParaRPr lang="en-US" dirty="0"/>
          </a:p>
          <a:p>
            <a:pPr lvl="1"/>
            <a:r>
              <a:rPr lang="en-US" dirty="0" smtClean="0"/>
              <a:t>Paper I</a:t>
            </a:r>
            <a:r>
              <a:rPr lang="en-US" dirty="0"/>
              <a:t>: </a:t>
            </a:r>
            <a:r>
              <a:rPr lang="en-US" dirty="0" smtClean="0"/>
              <a:t>Paxton et al. (2011)</a:t>
            </a:r>
          </a:p>
          <a:p>
            <a:pPr marL="594360" lvl="2" indent="0">
              <a:buNone/>
            </a:pPr>
            <a:r>
              <a:rPr lang="en-US" dirty="0" smtClean="0">
                <a:hlinkClick r:id="rId2"/>
              </a:rPr>
              <a:t>http</a:t>
            </a:r>
            <a:r>
              <a:rPr lang="en-US" dirty="0">
                <a:hlinkClick r:id="rId2"/>
              </a:rPr>
              <a:t>://adsabs.harvard.edu/abs/2011ApJS..192....</a:t>
            </a:r>
            <a:r>
              <a:rPr lang="en-US" dirty="0" smtClean="0">
                <a:hlinkClick r:id="rId2"/>
              </a:rPr>
              <a:t>3P</a:t>
            </a:r>
            <a:endParaRPr lang="en-US" dirty="0" smtClean="0"/>
          </a:p>
          <a:p>
            <a:pPr lvl="1"/>
            <a:r>
              <a:rPr lang="en-US" dirty="0" smtClean="0"/>
              <a:t>Paper II: Paxton et al. (2013) (submitted)</a:t>
            </a:r>
          </a:p>
          <a:p>
            <a:pPr marL="594360" lvl="2" indent="0">
              <a:buNone/>
            </a:pPr>
            <a:r>
              <a:rPr lang="en-US" dirty="0" smtClean="0">
                <a:hlinkClick r:id="rId3"/>
              </a:rPr>
              <a:t>http</a:t>
            </a:r>
            <a:r>
              <a:rPr lang="en-US" dirty="0">
                <a:hlinkClick r:id="rId3"/>
              </a:rPr>
              <a:t>://adsabs.harvard.edu/abs/</a:t>
            </a:r>
            <a:r>
              <a:rPr lang="en-US" dirty="0" smtClean="0">
                <a:hlinkClick r:id="rId3"/>
              </a:rPr>
              <a:t>2013arXiv1301.0319P</a:t>
            </a:r>
            <a:endParaRPr lang="en-US" dirty="0" smtClean="0"/>
          </a:p>
          <a:p>
            <a:pPr lvl="1"/>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8918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MESA?</a:t>
            </a:r>
            <a:endParaRPr lang="en-US" dirty="0">
              <a:solidFill>
                <a:srgbClr val="FF0000"/>
              </a:solidFill>
            </a:endParaRPr>
          </a:p>
        </p:txBody>
      </p:sp>
      <p:sp>
        <p:nvSpPr>
          <p:cNvPr id="3" name="Content Placeholder 2"/>
          <p:cNvSpPr>
            <a:spLocks noGrp="1"/>
          </p:cNvSpPr>
          <p:nvPr>
            <p:ph sz="quarter" idx="1"/>
          </p:nvPr>
        </p:nvSpPr>
        <p:spPr/>
        <p:txBody>
          <a:bodyPr>
            <a:normAutofit fontScale="92500" lnSpcReduction="10000"/>
          </a:bodyPr>
          <a:lstStyle/>
          <a:p>
            <a:pPr marL="274320" lvl="1" indent="0">
              <a:buNone/>
            </a:pPr>
            <a:r>
              <a:rPr lang="en-US" dirty="0" smtClean="0">
                <a:solidFill>
                  <a:srgbClr val="000000"/>
                </a:solidFill>
              </a:rPr>
              <a:t>From Paper I:</a:t>
            </a:r>
          </a:p>
          <a:p>
            <a:pPr marL="274320" lvl="1" indent="0">
              <a:buNone/>
            </a:pPr>
            <a:r>
              <a:rPr lang="en-US" dirty="0" smtClean="0">
                <a:solidFill>
                  <a:srgbClr val="000000"/>
                </a:solidFill>
              </a:rPr>
              <a:t>“</a:t>
            </a:r>
            <a:r>
              <a:rPr lang="en-US" dirty="0" err="1" smtClean="0">
                <a:solidFill>
                  <a:srgbClr val="000000"/>
                </a:solidFill>
              </a:rPr>
              <a:t>MESAstar</a:t>
            </a:r>
            <a:r>
              <a:rPr lang="en-US" dirty="0" smtClean="0">
                <a:solidFill>
                  <a:srgbClr val="000000"/>
                </a:solidFill>
              </a:rPr>
              <a:t> </a:t>
            </a:r>
            <a:r>
              <a:rPr lang="en-US" dirty="0">
                <a:solidFill>
                  <a:srgbClr val="000000"/>
                </a:solidFill>
              </a:rPr>
              <a:t>solves the fully coupled structure and composition equations simultaneously. It uses adaptive mesh refinement and sophisticated </a:t>
            </a:r>
            <a:r>
              <a:rPr lang="en-US" dirty="0" err="1">
                <a:solidFill>
                  <a:srgbClr val="000000"/>
                </a:solidFill>
              </a:rPr>
              <a:t>timestep</a:t>
            </a:r>
            <a:r>
              <a:rPr lang="en-US" dirty="0">
                <a:solidFill>
                  <a:srgbClr val="000000"/>
                </a:solidFill>
              </a:rPr>
              <a:t> controls, and supports shared memory parallelism based on </a:t>
            </a:r>
            <a:r>
              <a:rPr lang="en-US" dirty="0" err="1">
                <a:solidFill>
                  <a:srgbClr val="000000"/>
                </a:solidFill>
              </a:rPr>
              <a:t>OpenMP</a:t>
            </a:r>
            <a:r>
              <a:rPr lang="en-US" dirty="0">
                <a:solidFill>
                  <a:srgbClr val="000000"/>
                </a:solidFill>
              </a:rPr>
              <a:t>. State-of-the-art modules provide equation of state, opacity, nuclear reaction rates, element diffusion data, and atmosphere boundary conditions. Each module is constructed as a separate Fortran 95 library with its own explicitly defined public interface to facilitate independent development</a:t>
            </a:r>
            <a:r>
              <a:rPr lang="en-US" dirty="0" smtClean="0">
                <a:solidFill>
                  <a:srgbClr val="000000"/>
                </a:solidFill>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4334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Why are we interested in MESA?</a:t>
            </a:r>
            <a:endParaRPr lang="en-US" dirty="0">
              <a:solidFill>
                <a:srgbClr val="FF0000"/>
              </a:solidFill>
            </a:endParaRPr>
          </a:p>
        </p:txBody>
      </p:sp>
      <p:sp>
        <p:nvSpPr>
          <p:cNvPr id="3" name="Content Placeholder 2"/>
          <p:cNvSpPr>
            <a:spLocks noGrp="1"/>
          </p:cNvSpPr>
          <p:nvPr>
            <p:ph sz="quarter" idx="1"/>
          </p:nvPr>
        </p:nvSpPr>
        <p:spPr>
          <a:xfrm>
            <a:off x="301752" y="1527048"/>
            <a:ext cx="8503920" cy="5178552"/>
          </a:xfrm>
        </p:spPr>
        <p:txBody>
          <a:bodyPr>
            <a:normAutofit lnSpcReduction="10000"/>
          </a:bodyPr>
          <a:lstStyle/>
          <a:p>
            <a:r>
              <a:rPr lang="en-US" dirty="0" smtClean="0"/>
              <a:t>Can make models prior to WD cooling track</a:t>
            </a:r>
          </a:p>
          <a:p>
            <a:r>
              <a:rPr lang="en-US" dirty="0" smtClean="0"/>
              <a:t>Time-dependent diffusion</a:t>
            </a:r>
          </a:p>
          <a:p>
            <a:r>
              <a:rPr lang="en-US" dirty="0" smtClean="0"/>
              <a:t>Non-grey atmospheres as boundary conditions</a:t>
            </a:r>
          </a:p>
          <a:p>
            <a:r>
              <a:rPr lang="en-US" dirty="0" smtClean="0"/>
              <a:t>Residual nuclear burning</a:t>
            </a:r>
          </a:p>
          <a:p>
            <a:r>
              <a:rPr lang="en-US" dirty="0" smtClean="0"/>
              <a:t>Complete set of possible chemical species</a:t>
            </a:r>
          </a:p>
          <a:p>
            <a:pPr lvl="1"/>
            <a:r>
              <a:rPr lang="en-US" dirty="0" smtClean="0"/>
              <a:t>Can make models of ELM WDs</a:t>
            </a:r>
          </a:p>
          <a:p>
            <a:pPr lvl="1"/>
            <a:r>
              <a:rPr lang="en-US" dirty="0" smtClean="0"/>
              <a:t>Can make models of O/Ne WDs</a:t>
            </a:r>
          </a:p>
          <a:p>
            <a:r>
              <a:rPr lang="en-US" dirty="0" smtClean="0"/>
              <a:t>Can do 1-D hydrodynamics (dynamical velocity fields)</a:t>
            </a:r>
          </a:p>
          <a:p>
            <a:r>
              <a:rPr lang="en-US" dirty="0" smtClean="0"/>
              <a:t>Can treat systems with accretion</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663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HRD_new"/>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457200"/>
            <a:ext cx="5822950" cy="6076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8675" name="Rectangle 3"/>
          <p:cNvSpPr>
            <a:spLocks noChangeArrowheads="1"/>
          </p:cNvSpPr>
          <p:nvPr/>
        </p:nvSpPr>
        <p:spPr bwMode="auto">
          <a:xfrm>
            <a:off x="1351056" y="7608"/>
            <a:ext cx="6668562" cy="4616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2400" dirty="0" smtClean="0">
                <a:solidFill>
                  <a:srgbClr val="FF0000"/>
                </a:solidFill>
              </a:rPr>
              <a:t>There are pulsating stars *all over* the HR Diagram!</a:t>
            </a:r>
            <a:endParaRPr lang="en-US" sz="2400" dirty="0">
              <a:solidFill>
                <a:srgbClr val="FF0000"/>
              </a:solidFill>
            </a:endParaRPr>
          </a:p>
        </p:txBody>
      </p:sp>
      <p:sp>
        <p:nvSpPr>
          <p:cNvPr id="28677" name="Oval 5" descr="Light upward diagonal"/>
          <p:cNvSpPr>
            <a:spLocks noChangeArrowheads="1"/>
          </p:cNvSpPr>
          <p:nvPr/>
        </p:nvSpPr>
        <p:spPr bwMode="auto">
          <a:xfrm rot="2820000">
            <a:off x="4464050" y="4900613"/>
            <a:ext cx="549275" cy="152400"/>
          </a:xfrm>
          <a:prstGeom prst="ellipse">
            <a:avLst/>
          </a:prstGeom>
          <a:pattFill prst="ltUpDiag">
            <a:fgClr>
              <a:srgbClr val="DD0000"/>
            </a:fgClr>
            <a:bgClr>
              <a:schemeClr val="tx1"/>
            </a:bgClr>
          </a:pattFill>
          <a:ln w="1270">
            <a:solidFill>
              <a:schemeClr val="bg1">
                <a:alpha val="50195"/>
              </a:schemeClr>
            </a:solidFill>
            <a:round/>
            <a:headEnd/>
            <a:tailEnd/>
          </a:ln>
        </p:spPr>
        <p:txBody>
          <a:bodyPr wrap="none" anchor="ctr"/>
          <a:lstStyle/>
          <a:p>
            <a:pPr algn="ctr"/>
            <a:endParaRPr lang="en-US"/>
          </a:p>
        </p:txBody>
      </p:sp>
      <p:sp>
        <p:nvSpPr>
          <p:cNvPr id="36870" name="TextBox 6"/>
          <p:cNvSpPr txBox="1">
            <a:spLocks noChangeArrowheads="1"/>
          </p:cNvSpPr>
          <p:nvPr/>
        </p:nvSpPr>
        <p:spPr bwMode="auto">
          <a:xfrm>
            <a:off x="3946525" y="4876800"/>
            <a:ext cx="625475" cy="338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FFFFFF"/>
                </a:solidFill>
              </a:rPr>
              <a:t>DQV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7" grpId="0" animBg="1"/>
      <p:bldP spid="36870"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solidFill>
                  <a:srgbClr val="FF0000"/>
                </a:solidFill>
              </a:rPr>
              <a:t>What can you do with MESA?</a:t>
            </a:r>
            <a:endParaRPr lang="en-US" dirty="0">
              <a:solidFill>
                <a:srgbClr val="FF0000"/>
              </a:solidFill>
            </a:endParaRPr>
          </a:p>
        </p:txBody>
      </p:sp>
      <p:pic>
        <p:nvPicPr>
          <p:cNvPr id="4" name="1M_summary.mov">
            <a:hlinkClick r:id="" action="ppaction://media"/>
          </p:cNvPr>
          <p:cNvPicPr/>
          <p:nvPr>
            <p:ph idx="1"/>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3"/>
              </p:ext>
            </p:extLst>
          </p:nvPr>
        </p:nvPicPr>
        <p:blipFill>
          <a:blip r:embed="rId4"/>
          <a:stretch>
            <a:fillRect/>
          </a:stretch>
        </p:blipFill>
        <p:spPr>
          <a:xfrm>
            <a:off x="685800" y="762000"/>
            <a:ext cx="7620000" cy="59436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RD_Z0.02_0.pdf"/>
          <p:cNvPicPr>
            <a:picLocks noChangeAspect="1"/>
          </p:cNvPicPr>
          <p:nvPr/>
        </p:nvPicPr>
        <p:blipFill>
          <a:blip r:embed="rId2"/>
          <a:stretch>
            <a:fillRect/>
          </a:stretch>
        </p:blipFill>
        <p:spPr>
          <a:xfrm>
            <a:off x="0" y="0"/>
            <a:ext cx="9144000" cy="6858000"/>
          </a:xfrm>
          <a:prstGeom prst="rect">
            <a:avLst/>
          </a:prstGeom>
          <a:solidFill>
            <a:srgbClr val="FFFFFF"/>
          </a:solid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RD_Z0.02_1.pdf"/>
          <p:cNvPicPr>
            <a:picLocks noChangeAspect="1"/>
          </p:cNvPicPr>
          <p:nvPr/>
        </p:nvPicPr>
        <p:blipFill>
          <a:blip r:embed="rId2"/>
          <a:stretch>
            <a:fillRect/>
          </a:stretch>
        </p:blipFill>
        <p:spPr>
          <a:xfrm>
            <a:off x="0" y="0"/>
            <a:ext cx="9144000" cy="6858000"/>
          </a:xfrm>
          <a:prstGeom prst="rect">
            <a:avLst/>
          </a:prstGeom>
          <a:solidFill>
            <a:srgbClr val="FFFFFF"/>
          </a:solid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MESA Projects</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All WDs with masses </a:t>
            </a:r>
            <a:r>
              <a:rPr lang="en-US" dirty="0" smtClean="0">
                <a:latin typeface="msam10"/>
                <a:ea typeface="msam10"/>
                <a:cs typeface="msam10"/>
              </a:rPr>
              <a:t>&amp;</a:t>
            </a:r>
            <a:r>
              <a:rPr lang="en-US" dirty="0" smtClean="0"/>
              <a:t> 1.1 M</a:t>
            </a:r>
            <a:r>
              <a:rPr lang="en-US" baseline="-25000" dirty="0" smtClean="0">
                <a:latin typeface="cmsy10"/>
                <a:ea typeface="cmsy10"/>
                <a:cs typeface="cmsy10"/>
              </a:rPr>
              <a:t>¯</a:t>
            </a:r>
            <a:r>
              <a:rPr lang="en-US" dirty="0" smtClean="0"/>
              <a:t> are believed to have Oxygen/Neon cores instead of Carbon/Oxygen cores. Modern stellar evolution codes have great difficulty getting through the C-burning stage. MESA may be able to do this. </a:t>
            </a:r>
          </a:p>
          <a:p>
            <a:r>
              <a:rPr lang="en-US" dirty="0" smtClean="0"/>
              <a:t>We have recently discovered </a:t>
            </a:r>
            <a:r>
              <a:rPr lang="en-US" dirty="0" smtClean="0">
                <a:latin typeface="msam10"/>
                <a:ea typeface="msam10"/>
                <a:cs typeface="msam10"/>
              </a:rPr>
              <a:t>&amp;</a:t>
            </a:r>
            <a:r>
              <a:rPr lang="en-US" dirty="0" smtClean="0"/>
              <a:t> 1.2 M</a:t>
            </a:r>
            <a:r>
              <a:rPr lang="en-US" baseline="-25000" dirty="0" smtClean="0">
                <a:latin typeface="cmsy10"/>
                <a:ea typeface="cmsy10"/>
                <a:cs typeface="cmsy10"/>
              </a:rPr>
              <a:t>¯</a:t>
            </a:r>
            <a:r>
              <a:rPr lang="en-US" dirty="0" smtClean="0"/>
              <a:t> WD that pulsates, so these models will be directly relevant to it.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MESA Projects</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JJ has discovered all 5 of the extremely low mass (ELM) </a:t>
            </a:r>
            <a:r>
              <a:rPr lang="en-US" dirty="0" err="1" smtClean="0"/>
              <a:t>WDs</a:t>
            </a:r>
            <a:r>
              <a:rPr lang="en-US" dirty="0" smtClean="0"/>
              <a:t> that pulsate. We would like to make models of these stars to better understand their possible evolutionary histories.</a:t>
            </a:r>
          </a:p>
          <a:p>
            <a:r>
              <a:rPr lang="en-US" dirty="0" smtClean="0"/>
              <a:t>Some WD </a:t>
            </a:r>
            <a:r>
              <a:rPr lang="en-US" dirty="0" err="1" smtClean="0"/>
              <a:t>pulsators</a:t>
            </a:r>
            <a:r>
              <a:rPr lang="en-US" dirty="0" smtClean="0"/>
              <a:t> are in accreting systems, and we would like to use MESA to study what happens to the pulsations as the WD heats up during an outburst and then cools over the next few years.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on Summer FRI Fellowships</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u="sng" dirty="0" smtClean="0">
                <a:hlinkClick r:id="rId2"/>
              </a:rPr>
              <a:t>http://fri.cns.utexas.edu/student-resources/</a:t>
            </a:r>
            <a:r>
              <a:rPr lang="en-US" u="sng" dirty="0" smtClean="0">
                <a:hlinkClick r:id="rId2"/>
              </a:rPr>
              <a:t>fellowships</a:t>
            </a:r>
            <a:endParaRPr lang="en-US" u="sng" dirty="0" smtClean="0"/>
          </a:p>
          <a:p>
            <a:r>
              <a:rPr lang="en-US" dirty="0" smtClean="0"/>
              <a:t>Deadline for application is March 25</a:t>
            </a:r>
            <a:r>
              <a:rPr lang="en-US" baseline="30000" dirty="0" smtClean="0"/>
              <a:t>th</a:t>
            </a:r>
            <a:endParaRPr lang="en-US" dirty="0" smtClean="0"/>
          </a:p>
          <a:p>
            <a:r>
              <a:rPr lang="en-US" dirty="0" smtClean="0"/>
              <a:t>List your RE (Mike Montgomery) for your letter of reference</a:t>
            </a:r>
          </a:p>
          <a:p>
            <a:r>
              <a:rPr lang="en-US" dirty="0" smtClean="0"/>
              <a:t>Students in our group usually have half-time awards, which are $1250 for the Summer</a:t>
            </a:r>
          </a:p>
          <a:p>
            <a:r>
              <a:rPr lang="en-US" dirty="0" smtClean="0"/>
              <a:t>You don’t have to have a fellowship to work with us during the Summer, but this is the way to get paid to do it!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noAutofit/>
          </a:bodyPr>
          <a:lstStyle/>
          <a:p>
            <a:pPr eaLnBrk="1" hangingPunct="1"/>
            <a:r>
              <a:rPr lang="en-US" sz="3600" dirty="0">
                <a:solidFill>
                  <a:srgbClr val="CC0000"/>
                </a:solidFill>
              </a:rPr>
              <a:t>Stellar </a:t>
            </a:r>
            <a:r>
              <a:rPr lang="en-US" sz="3600" dirty="0" smtClean="0">
                <a:solidFill>
                  <a:srgbClr val="CC0000"/>
                </a:solidFill>
              </a:rPr>
              <a:t>Convection/Nonlinear Light Curves</a:t>
            </a:r>
            <a:endParaRPr lang="en-US" sz="3600" dirty="0">
              <a:solidFill>
                <a:srgbClr val="CC0000"/>
              </a:solidFill>
            </a:endParaRPr>
          </a:p>
        </p:txBody>
      </p:sp>
      <p:sp>
        <p:nvSpPr>
          <p:cNvPr id="16387" name="Rectangle 1027"/>
          <p:cNvSpPr>
            <a:spLocks noGrp="1" noChangeArrowheads="1"/>
          </p:cNvSpPr>
          <p:nvPr>
            <p:ph type="body" idx="1"/>
          </p:nvPr>
        </p:nvSpPr>
        <p:spPr/>
        <p:txBody>
          <a:bodyPr/>
          <a:lstStyle/>
          <a:p>
            <a:pPr eaLnBrk="1" hangingPunct="1">
              <a:buFontTx/>
              <a:buNone/>
            </a:pPr>
            <a:r>
              <a:rPr lang="en-US" dirty="0" smtClean="0"/>
              <a:t>Convection is one </a:t>
            </a:r>
            <a:r>
              <a:rPr lang="en-US" dirty="0"/>
              <a:t>of the largest sources of uncertainty in modeling of stars, yet it is common throughout the H-R diagram:</a:t>
            </a:r>
          </a:p>
          <a:p>
            <a:pPr eaLnBrk="1" hangingPunct="1"/>
            <a:r>
              <a:rPr lang="en-US" dirty="0"/>
              <a:t>cores of Main Sequence stars more massive than the Sun</a:t>
            </a:r>
          </a:p>
          <a:p>
            <a:pPr eaLnBrk="1" hangingPunct="1"/>
            <a:r>
              <a:rPr lang="en-US" dirty="0"/>
              <a:t>Stellar envelopes of MS stars &lt; 2 M</a:t>
            </a:r>
            <a:r>
              <a:rPr lang="en-US" b="1" baseline="-25000" dirty="0">
                <a:latin typeface="cmsy10" charset="0"/>
              </a:rPr>
              <a:t>¯</a:t>
            </a:r>
            <a:endParaRPr lang="en-US" dirty="0"/>
          </a:p>
          <a:p>
            <a:pPr eaLnBrk="1" hangingPunct="1"/>
            <a:r>
              <a:rPr lang="en-US" dirty="0"/>
              <a:t>Red giant envelopes</a:t>
            </a:r>
            <a:endParaRPr lang="en-US" b="1" baseline="-25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200">
                <a:solidFill>
                  <a:srgbClr val="CC0000"/>
                </a:solidFill>
              </a:rPr>
              <a:t>Can we use the lightcurve shape itself to learn about these stars?</a:t>
            </a:r>
          </a:p>
        </p:txBody>
      </p:sp>
      <p:sp>
        <p:nvSpPr>
          <p:cNvPr id="18435" name="Rectangle 3"/>
          <p:cNvSpPr>
            <a:spLocks noGrp="1" noChangeArrowheads="1"/>
          </p:cNvSpPr>
          <p:nvPr>
            <p:ph type="body" idx="1"/>
          </p:nvPr>
        </p:nvSpPr>
        <p:spPr>
          <a:xfrm>
            <a:off x="457200" y="4648200"/>
            <a:ext cx="8229600" cy="2362200"/>
          </a:xfrm>
        </p:spPr>
        <p:txBody>
          <a:bodyPr/>
          <a:lstStyle/>
          <a:p>
            <a:pPr eaLnBrk="1" hangingPunct="1"/>
            <a:r>
              <a:rPr lang="en-US" sz="2800"/>
              <a:t>Need a mechanism for producing non-linearities </a:t>
            </a:r>
          </a:p>
          <a:p>
            <a:pPr lvl="1" eaLnBrk="1" hangingPunct="1"/>
            <a:r>
              <a:rPr lang="en-US" sz="2400"/>
              <a:t>convection zone is most likely candidate</a:t>
            </a:r>
          </a:p>
          <a:p>
            <a:pPr lvl="1" eaLnBrk="1" hangingPunct="1"/>
            <a:r>
              <a:rPr lang="en-US" sz="2400"/>
              <a:t>can change thickness by </a:t>
            </a:r>
            <a:r>
              <a:rPr lang="en-US" sz="2400" b="1">
                <a:latin typeface="cmsy10" charset="0"/>
              </a:rPr>
              <a:t>»</a:t>
            </a:r>
            <a:r>
              <a:rPr lang="en-US" sz="2400"/>
              <a:t> 10 during pulsations</a:t>
            </a:r>
          </a:p>
          <a:p>
            <a:pPr eaLnBrk="1" hangingPunct="1"/>
            <a:endParaRPr lang="en-US" sz="2800"/>
          </a:p>
        </p:txBody>
      </p:sp>
      <p:pic>
        <p:nvPicPr>
          <p:cNvPr id="18436" name="Picture 8" descr="pg1351_pulsew1"/>
          <p:cNvPicPr>
            <a:picLocks noChangeAspect="1" noChangeArrowheads="1"/>
          </p:cNvPicPr>
          <p:nvPr/>
        </p:nvPicPr>
        <p:blipFill>
          <a:blip r:embed="rId3">
            <a:lum bright="-40000"/>
          </a:blip>
          <a:srcRect t="33595" b="33595"/>
          <a:stretch>
            <a:fillRect/>
          </a:stretch>
        </p:blipFill>
        <p:spPr bwMode="auto">
          <a:xfrm>
            <a:off x="990600" y="1773238"/>
            <a:ext cx="6400800" cy="279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5"/>
          <p:cNvSpPr>
            <a:spLocks noGrp="1" noChangeArrowheads="1"/>
          </p:cNvSpPr>
          <p:nvPr>
            <p:ph type="body" idx="1"/>
          </p:nvPr>
        </p:nvSpPr>
        <p:spPr>
          <a:xfrm>
            <a:off x="457200" y="2484438"/>
            <a:ext cx="8229600" cy="5668962"/>
          </a:xfrm>
        </p:spPr>
        <p:txBody>
          <a:bodyPr/>
          <a:lstStyle/>
          <a:p>
            <a:pPr eaLnBrk="1" hangingPunct="1">
              <a:buFontTx/>
              <a:buNone/>
            </a:pPr>
            <a:r>
              <a:rPr lang="en-US" b="1" dirty="0">
                <a:latin typeface="cmsy10" charset="0"/>
              </a:rPr>
              <a:t>) </a:t>
            </a:r>
            <a:r>
              <a:rPr lang="en-US" dirty="0"/>
              <a:t>Assumes all the nonlinearity is caused by the convection zone:</a:t>
            </a:r>
          </a:p>
        </p:txBody>
      </p:sp>
      <p:sp>
        <p:nvSpPr>
          <p:cNvPr id="20483" name="Rectangle 29"/>
          <p:cNvSpPr>
            <a:spLocks noGrp="1" noChangeArrowheads="1"/>
          </p:cNvSpPr>
          <p:nvPr>
            <p:ph type="title"/>
          </p:nvPr>
        </p:nvSpPr>
        <p:spPr>
          <a:xfrm>
            <a:off x="457200" y="609600"/>
            <a:ext cx="8229600" cy="1143000"/>
          </a:xfrm>
          <a:noFill/>
        </p:spPr>
        <p:txBody>
          <a:bodyPr>
            <a:normAutofit fontScale="90000"/>
          </a:bodyPr>
          <a:lstStyle/>
          <a:p>
            <a:pPr eaLnBrk="1" hangingPunct="1"/>
            <a:r>
              <a:rPr lang="en-US">
                <a:solidFill>
                  <a:srgbClr val="CC0000"/>
                </a:solidFill>
              </a:rPr>
              <a:t>Hybrid Approach</a:t>
            </a:r>
            <a:br>
              <a:rPr lang="en-US">
                <a:solidFill>
                  <a:srgbClr val="CC0000"/>
                </a:solidFill>
              </a:rPr>
            </a:br>
            <a:r>
              <a:rPr lang="en-US">
                <a:solidFill>
                  <a:srgbClr val="CC0000"/>
                </a:solidFill>
              </a:rPr>
              <a:t> </a:t>
            </a:r>
            <a:r>
              <a:rPr lang="en-US" sz="2400">
                <a:solidFill>
                  <a:schemeClr val="tx1"/>
                </a:solidFill>
              </a:rPr>
              <a:t>(Montgomery 2005, ApJ, 633, 1142), based on work of Brickhill (1992), Wu &amp; Goldreich (1998), and</a:t>
            </a:r>
            <a:br>
              <a:rPr lang="en-US" sz="2400">
                <a:solidFill>
                  <a:schemeClr val="tx1"/>
                </a:solidFill>
              </a:rPr>
            </a:br>
            <a:r>
              <a:rPr lang="en-US" sz="2400">
                <a:solidFill>
                  <a:schemeClr val="tx1"/>
                </a:solidFill>
              </a:rPr>
              <a:t>Ising &amp; Koester (2001)</a:t>
            </a:r>
          </a:p>
        </p:txBody>
      </p:sp>
      <p:sp>
        <p:nvSpPr>
          <p:cNvPr id="20484" name="Oval 32"/>
          <p:cNvSpPr>
            <a:spLocks noChangeArrowheads="1"/>
          </p:cNvSpPr>
          <p:nvPr/>
        </p:nvSpPr>
        <p:spPr bwMode="auto">
          <a:xfrm>
            <a:off x="1981200" y="2667000"/>
            <a:ext cx="3048000" cy="3733800"/>
          </a:xfrm>
          <a:prstGeom prst="ellipse">
            <a:avLst/>
          </a:prstGeom>
          <a:noFill/>
          <a:ln w="9525">
            <a:noFill/>
            <a:round/>
            <a:headEnd/>
            <a:tailEnd/>
          </a:ln>
        </p:spPr>
        <p:txBody>
          <a:bodyPr wrap="none" anchor="ctr">
            <a:prstTxWarp prst="textNoShape">
              <a:avLst/>
            </a:prstTxWarp>
            <a:spAutoFit/>
          </a:bodyPr>
          <a:lstStyle/>
          <a:p>
            <a:endParaRPr lang="en-US"/>
          </a:p>
        </p:txBody>
      </p:sp>
      <p:sp>
        <p:nvSpPr>
          <p:cNvPr id="20485" name="Oval 37"/>
          <p:cNvSpPr>
            <a:spLocks noChangeArrowheads="1"/>
          </p:cNvSpPr>
          <p:nvPr/>
        </p:nvSpPr>
        <p:spPr bwMode="auto">
          <a:xfrm>
            <a:off x="1981200" y="2743200"/>
            <a:ext cx="3124200" cy="3733800"/>
          </a:xfrm>
          <a:prstGeom prst="ellipse">
            <a:avLst/>
          </a:prstGeom>
          <a:noFill/>
          <a:ln w="9525">
            <a:noFill/>
            <a:round/>
            <a:headEnd/>
            <a:tailEnd/>
          </a:ln>
        </p:spPr>
        <p:txBody>
          <a:bodyPr wrap="none" anchor="ctr">
            <a:prstTxWarp prst="textNoShape">
              <a:avLst/>
            </a:prstTxWarp>
            <a:spAutoFit/>
          </a:bodyPr>
          <a:lstStyle/>
          <a:p>
            <a:endParaRPr lang="en-US"/>
          </a:p>
        </p:txBody>
      </p:sp>
      <p:sp>
        <p:nvSpPr>
          <p:cNvPr id="20486" name="Oval 38"/>
          <p:cNvSpPr>
            <a:spLocks noChangeAspect="1" noChangeArrowheads="1"/>
          </p:cNvSpPr>
          <p:nvPr/>
        </p:nvSpPr>
        <p:spPr bwMode="auto">
          <a:xfrm>
            <a:off x="5118100" y="3200400"/>
            <a:ext cx="3275013" cy="3276600"/>
          </a:xfrm>
          <a:prstGeom prst="ellipse">
            <a:avLst/>
          </a:prstGeom>
          <a:solidFill>
            <a:schemeClr val="hlink"/>
          </a:solidFill>
          <a:ln w="19050">
            <a:solidFill>
              <a:schemeClr val="tx1"/>
            </a:solidFill>
            <a:round/>
            <a:headEnd/>
            <a:tailEnd/>
          </a:ln>
        </p:spPr>
        <p:txBody>
          <a:bodyPr anchor="ctr">
            <a:prstTxWarp prst="textNoShape">
              <a:avLst/>
            </a:prstTxWarp>
            <a:spAutoFit/>
          </a:bodyPr>
          <a:lstStyle/>
          <a:p>
            <a:endParaRPr lang="en-US"/>
          </a:p>
        </p:txBody>
      </p:sp>
      <p:sp>
        <p:nvSpPr>
          <p:cNvPr id="20487" name="Oval 41"/>
          <p:cNvSpPr>
            <a:spLocks noChangeAspect="1" noChangeArrowheads="1"/>
          </p:cNvSpPr>
          <p:nvPr/>
        </p:nvSpPr>
        <p:spPr bwMode="auto">
          <a:xfrm>
            <a:off x="5354638" y="3429000"/>
            <a:ext cx="2798762" cy="2797175"/>
          </a:xfrm>
          <a:prstGeom prst="ellipse">
            <a:avLst/>
          </a:prstGeom>
          <a:solidFill>
            <a:schemeClr val="accent1"/>
          </a:solidFill>
          <a:ln w="19050">
            <a:solidFill>
              <a:schemeClr val="tx1"/>
            </a:solidFill>
            <a:round/>
            <a:headEnd/>
            <a:tailEnd/>
          </a:ln>
        </p:spPr>
        <p:txBody>
          <a:bodyPr anchor="ctr">
            <a:prstTxWarp prst="textNoShape">
              <a:avLst/>
            </a:prstTxWarp>
            <a:spAutoFit/>
          </a:bodyPr>
          <a:lstStyle/>
          <a:p>
            <a:endParaRPr lang="en-US"/>
          </a:p>
        </p:txBody>
      </p:sp>
      <p:sp>
        <p:nvSpPr>
          <p:cNvPr id="20488" name="Rectangle 47"/>
          <p:cNvSpPr>
            <a:spLocks noChangeArrowheads="1"/>
          </p:cNvSpPr>
          <p:nvPr/>
        </p:nvSpPr>
        <p:spPr bwMode="auto">
          <a:xfrm>
            <a:off x="5791200" y="4648200"/>
            <a:ext cx="1895020" cy="830997"/>
          </a:xfrm>
          <a:prstGeom prst="rect">
            <a:avLst/>
          </a:prstGeom>
          <a:noFill/>
          <a:ln w="9525">
            <a:noFill/>
            <a:miter lim="800000"/>
            <a:headEnd/>
            <a:tailEnd/>
          </a:ln>
        </p:spPr>
        <p:txBody>
          <a:bodyPr wrap="none">
            <a:prstTxWarp prst="textNoShape">
              <a:avLst/>
            </a:prstTxWarp>
            <a:spAutoFit/>
          </a:bodyPr>
          <a:lstStyle/>
          <a:p>
            <a:pPr algn="ctr"/>
            <a:r>
              <a:rPr lang="en-US" sz="2400" dirty="0"/>
              <a:t>linear </a:t>
            </a:r>
            <a:r>
              <a:rPr lang="en-US" sz="2400" dirty="0" smtClean="0"/>
              <a:t>interior</a:t>
            </a:r>
          </a:p>
          <a:p>
            <a:pPr algn="ctr"/>
            <a:r>
              <a:rPr lang="en-US" sz="2400" dirty="0" smtClean="0"/>
              <a:t>(sinusoidal)</a:t>
            </a:r>
            <a:endParaRPr lang="en-US" sz="2400" dirty="0"/>
          </a:p>
        </p:txBody>
      </p:sp>
      <p:sp>
        <p:nvSpPr>
          <p:cNvPr id="20489" name="Rectangle 48"/>
          <p:cNvSpPr>
            <a:spLocks noChangeArrowheads="1"/>
          </p:cNvSpPr>
          <p:nvPr/>
        </p:nvSpPr>
        <p:spPr bwMode="auto">
          <a:xfrm>
            <a:off x="1492221" y="3891851"/>
            <a:ext cx="2935287" cy="830997"/>
          </a:xfrm>
          <a:prstGeom prst="rect">
            <a:avLst/>
          </a:prstGeom>
          <a:noFill/>
          <a:ln w="9525">
            <a:noFill/>
            <a:miter lim="800000"/>
            <a:headEnd/>
            <a:tailEnd/>
          </a:ln>
        </p:spPr>
        <p:txBody>
          <a:bodyPr>
            <a:prstTxWarp prst="textNoShape">
              <a:avLst/>
            </a:prstTxWarp>
            <a:spAutoFit/>
          </a:bodyPr>
          <a:lstStyle/>
          <a:p>
            <a:r>
              <a:rPr lang="en-US" sz="2400" dirty="0"/>
              <a:t>nonlinear convection </a:t>
            </a:r>
            <a:r>
              <a:rPr lang="en-US" sz="2400" dirty="0" smtClean="0"/>
              <a:t>zone (non-sinusoidal)</a:t>
            </a:r>
            <a:endParaRPr lang="en-US" sz="2400" dirty="0"/>
          </a:p>
        </p:txBody>
      </p:sp>
      <p:sp>
        <p:nvSpPr>
          <p:cNvPr id="20490" name="Line 49"/>
          <p:cNvSpPr>
            <a:spLocks noChangeShapeType="1"/>
          </p:cNvSpPr>
          <p:nvPr/>
        </p:nvSpPr>
        <p:spPr bwMode="auto">
          <a:xfrm flipV="1">
            <a:off x="4376738" y="4191000"/>
            <a:ext cx="1033462" cy="0"/>
          </a:xfrm>
          <a:prstGeom prst="line">
            <a:avLst/>
          </a:prstGeom>
          <a:noFill/>
          <a:ln w="28575">
            <a:solidFill>
              <a:schemeClr val="tx1"/>
            </a:solidFill>
            <a:round/>
            <a:headEnd/>
            <a:tailEnd type="triangle" w="med" len="med"/>
          </a:ln>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228600" y="381000"/>
            <a:ext cx="3581400" cy="1674813"/>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rgbClr val="CC0000"/>
                </a:solidFill>
              </a:rPr>
              <a:t>Non-radial Modes</a:t>
            </a:r>
          </a:p>
          <a:p>
            <a:pPr>
              <a:spcBef>
                <a:spcPct val="50000"/>
              </a:spcBef>
            </a:pPr>
            <a:r>
              <a:rPr lang="en-US" sz="2400" i="1"/>
              <a:t>l</a:t>
            </a:r>
            <a:r>
              <a:rPr lang="en-US" sz="2400"/>
              <a:t>=1,</a:t>
            </a:r>
            <a:r>
              <a:rPr lang="en-US" sz="2400" i="1"/>
              <a:t>m</a:t>
            </a:r>
            <a:r>
              <a:rPr lang="en-US" sz="2400"/>
              <a:t>=0</a:t>
            </a:r>
          </a:p>
          <a:p>
            <a:pPr>
              <a:spcBef>
                <a:spcPct val="50000"/>
              </a:spcBef>
            </a:pPr>
            <a:r>
              <a:rPr lang="en-US" sz="2400"/>
              <a:t>(traveling wave)</a:t>
            </a:r>
          </a:p>
        </p:txBody>
      </p:sp>
      <p:pic>
        <p:nvPicPr>
          <p:cNvPr id="26627" name="Picture 8" descr="G29-38_flux1"/>
          <p:cNvPicPr>
            <a:picLocks noChangeAspect="1" noChangeArrowheads="1"/>
          </p:cNvPicPr>
          <p:nvPr/>
        </p:nvPicPr>
        <p:blipFill>
          <a:blip r:embed="rId5">
            <a:lum bright="-40000"/>
          </a:blip>
          <a:srcRect b="57143"/>
          <a:stretch>
            <a:fillRect/>
          </a:stretch>
        </p:blipFill>
        <p:spPr bwMode="auto">
          <a:xfrm>
            <a:off x="228600" y="2514600"/>
            <a:ext cx="3609975" cy="1547813"/>
          </a:xfrm>
          <a:prstGeom prst="rect">
            <a:avLst/>
          </a:prstGeom>
          <a:noFill/>
          <a:ln w="9525">
            <a:noFill/>
            <a:miter lim="800000"/>
            <a:headEnd/>
            <a:tailEnd/>
          </a:ln>
        </p:spPr>
      </p:pic>
      <p:pic>
        <p:nvPicPr>
          <p:cNvPr id="26628" name="Picture 9" descr="G29-38_flux2"/>
          <p:cNvPicPr>
            <a:picLocks noChangeAspect="1" noChangeArrowheads="1"/>
          </p:cNvPicPr>
          <p:nvPr/>
        </p:nvPicPr>
        <p:blipFill>
          <a:blip r:embed="rId6">
            <a:lum bright="-40000"/>
          </a:blip>
          <a:srcRect b="57143"/>
          <a:stretch>
            <a:fillRect/>
          </a:stretch>
        </p:blipFill>
        <p:spPr bwMode="auto">
          <a:xfrm>
            <a:off x="228600" y="4038600"/>
            <a:ext cx="3609975" cy="1546225"/>
          </a:xfrm>
          <a:prstGeom prst="rect">
            <a:avLst/>
          </a:prstGeom>
          <a:noFill/>
          <a:ln w="9525">
            <a:noFill/>
            <a:miter lim="800000"/>
            <a:headEnd/>
            <a:tailEnd/>
          </a:ln>
        </p:spPr>
      </p:pic>
      <p:pic>
        <p:nvPicPr>
          <p:cNvPr id="26629" name="Picture 13" descr="txp_fig"/>
          <p:cNvPicPr>
            <a:picLocks noChangeAspect="1" noChangeArrowheads="1"/>
          </p:cNvPicPr>
          <p:nvPr>
            <p:custDataLst>
              <p:tags r:id="rId1"/>
            </p:custDataLst>
          </p:nvPr>
        </p:nvPicPr>
        <p:blipFill>
          <a:blip r:embed="rId7">
            <a:clrChange>
              <a:clrFrom>
                <a:srgbClr val="FFFFFF"/>
              </a:clrFrom>
              <a:clrTo>
                <a:srgbClr val="FFFFFF">
                  <a:alpha val="0"/>
                </a:srgbClr>
              </a:clrTo>
            </a:clrChange>
          </a:blip>
          <a:srcRect/>
          <a:stretch>
            <a:fillRect/>
          </a:stretch>
        </p:blipFill>
        <p:spPr bwMode="auto">
          <a:xfrm>
            <a:off x="663575" y="2103438"/>
            <a:ext cx="2776538" cy="409575"/>
          </a:xfrm>
          <a:prstGeom prst="rect">
            <a:avLst/>
          </a:prstGeom>
          <a:noFill/>
          <a:ln w="9525">
            <a:noFill/>
            <a:miter lim="800000"/>
            <a:headEnd/>
            <a:tailEnd/>
          </a:ln>
        </p:spPr>
      </p:pic>
      <p:pic>
        <p:nvPicPr>
          <p:cNvPr id="26630" name="Picture 6" descr="/Users/mikemon/tex/conferences/leicester/pg1351.mov">
            <a:hlinkClick r:id="" action="ppaction://media"/>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8"/>
              </p:ext>
            </p:extLst>
          </p:nvPr>
        </p:nvPicPr>
        <p:blipFill>
          <a:blip r:embed="rId9"/>
          <a:srcRect/>
          <a:stretch>
            <a:fillRect/>
          </a:stretch>
        </p:blipFill>
        <p:spPr bwMode="auto">
          <a:xfrm>
            <a:off x="3967163" y="387350"/>
            <a:ext cx="4872037" cy="608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33" fill="hold"/>
                                        <p:tgtEl>
                                          <p:spTgt spid="266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6630"/>
                </p:tgtEl>
              </p:cMediaNode>
            </p:video>
            <p:seq concurrent="1" nextAc="seek">
              <p:cTn id="8" restart="whenNotActive" fill="hold" evtFilter="cancelBubble" nodeType="interactiveSeq">
                <p:stCondLst>
                  <p:cond evt="onClick" delay="0">
                    <p:tgtEl>
                      <p:spTgt spid="266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630"/>
                                        </p:tgtEl>
                                      </p:cBhvr>
                                    </p:cmd>
                                  </p:childTnLst>
                                </p:cTn>
                              </p:par>
                            </p:childTnLst>
                          </p:cTn>
                        </p:par>
                      </p:childTnLst>
                    </p:cTn>
                  </p:par>
                </p:childTnLst>
              </p:cTn>
              <p:nextCondLst>
                <p:cond evt="onClick" delay="0">
                  <p:tgtEl>
                    <p:spTgt spid="26630"/>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228600" y="381000"/>
            <a:ext cx="3581400" cy="1674813"/>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rgbClr val="CC0000"/>
                </a:solidFill>
              </a:rPr>
              <a:t>Non-radial Modes</a:t>
            </a:r>
          </a:p>
          <a:p>
            <a:pPr>
              <a:spcBef>
                <a:spcPct val="50000"/>
              </a:spcBef>
            </a:pPr>
            <a:r>
              <a:rPr lang="en-US" sz="2400" i="1"/>
              <a:t>l</a:t>
            </a:r>
            <a:r>
              <a:rPr lang="en-US" sz="2400"/>
              <a:t>=1,</a:t>
            </a:r>
            <a:r>
              <a:rPr lang="en-US" sz="2400" i="1"/>
              <a:t>m</a:t>
            </a:r>
            <a:r>
              <a:rPr lang="en-US" sz="2400"/>
              <a:t>=1</a:t>
            </a:r>
          </a:p>
          <a:p>
            <a:pPr>
              <a:spcBef>
                <a:spcPct val="50000"/>
              </a:spcBef>
            </a:pPr>
            <a:r>
              <a:rPr lang="en-US" sz="2400"/>
              <a:t>(standing wave)</a:t>
            </a:r>
          </a:p>
        </p:txBody>
      </p:sp>
      <p:pic>
        <p:nvPicPr>
          <p:cNvPr id="28675" name="Picture 6" descr="pg1351_flux1"/>
          <p:cNvPicPr>
            <a:picLocks noChangeAspect="1" noChangeArrowheads="1"/>
          </p:cNvPicPr>
          <p:nvPr/>
        </p:nvPicPr>
        <p:blipFill>
          <a:blip r:embed="rId5">
            <a:lum bright="-40000"/>
          </a:blip>
          <a:srcRect b="57143"/>
          <a:stretch>
            <a:fillRect/>
          </a:stretch>
        </p:blipFill>
        <p:spPr bwMode="auto">
          <a:xfrm>
            <a:off x="228600" y="2514600"/>
            <a:ext cx="3602038" cy="1543050"/>
          </a:xfrm>
          <a:prstGeom prst="rect">
            <a:avLst/>
          </a:prstGeom>
          <a:noFill/>
          <a:ln w="9525">
            <a:noFill/>
            <a:miter lim="800000"/>
            <a:headEnd/>
            <a:tailEnd/>
          </a:ln>
        </p:spPr>
      </p:pic>
      <p:pic>
        <p:nvPicPr>
          <p:cNvPr id="28676" name="Picture 7" descr="pg1351_flux2"/>
          <p:cNvPicPr>
            <a:picLocks noChangeAspect="1" noChangeArrowheads="1"/>
          </p:cNvPicPr>
          <p:nvPr/>
        </p:nvPicPr>
        <p:blipFill>
          <a:blip r:embed="rId6">
            <a:lum bright="-30000"/>
          </a:blip>
          <a:srcRect b="57143"/>
          <a:stretch>
            <a:fillRect/>
          </a:stretch>
        </p:blipFill>
        <p:spPr bwMode="auto">
          <a:xfrm>
            <a:off x="228600" y="4038600"/>
            <a:ext cx="3609975" cy="1546225"/>
          </a:xfrm>
          <a:prstGeom prst="rect">
            <a:avLst/>
          </a:prstGeom>
          <a:noFill/>
          <a:ln w="9525">
            <a:noFill/>
            <a:miter lim="800000"/>
            <a:headEnd/>
            <a:tailEnd/>
          </a:ln>
        </p:spPr>
      </p:pic>
      <p:pic>
        <p:nvPicPr>
          <p:cNvPr id="28677" name="Picture 14" descr="txp_fig"/>
          <p:cNvPicPr>
            <a:picLocks noChangeAspect="1" noChangeArrowheads="1"/>
          </p:cNvPicPr>
          <p:nvPr>
            <p:custDataLst>
              <p:tags r:id="rId1"/>
            </p:custDataLst>
          </p:nvPr>
        </p:nvPicPr>
        <p:blipFill>
          <a:blip r:embed="rId7">
            <a:clrChange>
              <a:clrFrom>
                <a:srgbClr val="FFFFFF"/>
              </a:clrFrom>
              <a:clrTo>
                <a:srgbClr val="FFFFFF">
                  <a:alpha val="0"/>
                </a:srgbClr>
              </a:clrTo>
            </a:clrChange>
          </a:blip>
          <a:srcRect/>
          <a:stretch>
            <a:fillRect/>
          </a:stretch>
        </p:blipFill>
        <p:spPr bwMode="auto">
          <a:xfrm>
            <a:off x="657225" y="2105025"/>
            <a:ext cx="2776538" cy="409575"/>
          </a:xfrm>
          <a:prstGeom prst="rect">
            <a:avLst/>
          </a:prstGeom>
          <a:noFill/>
          <a:ln w="9525">
            <a:noFill/>
            <a:miter lim="800000"/>
            <a:headEnd/>
            <a:tailEnd/>
          </a:ln>
        </p:spPr>
      </p:pic>
      <p:pic>
        <p:nvPicPr>
          <p:cNvPr id="28678" name="Picture 6" descr="/Users/mikemon/tex/talks/HAO/g29-38.mov">
            <a:hlinkClick r:id="" action="ppaction://media"/>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8"/>
              </p:ext>
            </p:extLst>
          </p:nvPr>
        </p:nvPicPr>
        <p:blipFill>
          <a:blip r:embed="rId9"/>
          <a:srcRect/>
          <a:stretch>
            <a:fillRect/>
          </a:stretch>
        </p:blipFill>
        <p:spPr bwMode="auto">
          <a:xfrm>
            <a:off x="3962400" y="387350"/>
            <a:ext cx="4872038" cy="608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0" fill="hold"/>
                                        <p:tgtEl>
                                          <p:spTgt spid="286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678"/>
                </p:tgtEl>
              </p:cMediaNode>
            </p:video>
            <p:seq concurrent="1" nextAc="seek">
              <p:cTn id="8" restart="whenNotActive" fill="hold" evtFilter="cancelBubble" nodeType="interactiveSeq">
                <p:stCondLst>
                  <p:cond evt="onClick" delay="0">
                    <p:tgtEl>
                      <p:spTgt spid="286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678"/>
                                        </p:tgtEl>
                                      </p:cBhvr>
                                    </p:cmd>
                                  </p:childTnLst>
                                </p:cTn>
                              </p:par>
                            </p:childTnLst>
                          </p:cTn>
                        </p:par>
                      </p:childTnLst>
                    </p:cTn>
                  </p:par>
                </p:childTnLst>
              </p:cTn>
              <p:nextCondLst>
                <p:cond evt="onClick" delay="0">
                  <p:tgtEl>
                    <p:spTgt spid="28678"/>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solidFill>
                  <a:srgbClr val="CC0000"/>
                </a:solidFill>
              </a:rPr>
              <a:t>PG 1351+489 (DBV)</a:t>
            </a:r>
          </a:p>
        </p:txBody>
      </p:sp>
      <p:sp>
        <p:nvSpPr>
          <p:cNvPr id="30723" name="Text Box 3"/>
          <p:cNvSpPr txBox="1">
            <a:spLocks noChangeArrowheads="1"/>
          </p:cNvSpPr>
          <p:nvPr/>
        </p:nvSpPr>
        <p:spPr bwMode="auto">
          <a:xfrm>
            <a:off x="1254125" y="1255713"/>
            <a:ext cx="4046538" cy="366712"/>
          </a:xfrm>
          <a:prstGeom prst="rect">
            <a:avLst/>
          </a:prstGeom>
          <a:noFill/>
          <a:ln w="9525">
            <a:noFill/>
            <a:miter lim="800000"/>
            <a:headEnd/>
            <a:tailEnd/>
          </a:ln>
        </p:spPr>
        <p:txBody>
          <a:bodyPr wrap="none">
            <a:prstTxWarp prst="textNoShape">
              <a:avLst/>
            </a:prstTxWarp>
            <a:spAutoFit/>
          </a:bodyPr>
          <a:lstStyle/>
          <a:p>
            <a:r>
              <a:rPr lang="en-US"/>
              <a:t>Whole Earth Telescope (WET) – 1995</a:t>
            </a:r>
          </a:p>
        </p:txBody>
      </p:sp>
      <p:sp>
        <p:nvSpPr>
          <p:cNvPr id="30724" name="Text Box 4"/>
          <p:cNvSpPr txBox="1">
            <a:spLocks noChangeArrowheads="1"/>
          </p:cNvSpPr>
          <p:nvPr/>
        </p:nvSpPr>
        <p:spPr bwMode="auto">
          <a:xfrm>
            <a:off x="1219200" y="3886200"/>
            <a:ext cx="3005138" cy="366713"/>
          </a:xfrm>
          <a:prstGeom prst="rect">
            <a:avLst/>
          </a:prstGeom>
          <a:noFill/>
          <a:ln w="9525">
            <a:noFill/>
            <a:miter lim="800000"/>
            <a:headEnd/>
            <a:tailEnd/>
          </a:ln>
        </p:spPr>
        <p:txBody>
          <a:bodyPr wrap="none">
            <a:prstTxWarp prst="textNoShape">
              <a:avLst/>
            </a:prstTxWarp>
            <a:spAutoFit/>
          </a:bodyPr>
          <a:lstStyle/>
          <a:p>
            <a:r>
              <a:rPr lang="en-US"/>
              <a:t>Single site data – May 2004</a:t>
            </a:r>
          </a:p>
        </p:txBody>
      </p:sp>
      <p:pic>
        <p:nvPicPr>
          <p:cNvPr id="30725" name="Picture 14"/>
          <p:cNvPicPr>
            <a:picLocks noChangeAspect="1" noChangeArrowheads="1"/>
          </p:cNvPicPr>
          <p:nvPr/>
        </p:nvPicPr>
        <p:blipFill>
          <a:blip r:embed="rId3">
            <a:lum bright="-50000"/>
          </a:blip>
          <a:srcRect l="48260"/>
          <a:stretch>
            <a:fillRect/>
          </a:stretch>
        </p:blipFill>
        <p:spPr bwMode="auto">
          <a:xfrm rot="5400000">
            <a:off x="2068513" y="2830512"/>
            <a:ext cx="1919288" cy="4760913"/>
          </a:xfrm>
          <a:prstGeom prst="rect">
            <a:avLst/>
          </a:prstGeom>
          <a:noFill/>
          <a:ln w="9525">
            <a:noFill/>
            <a:miter lim="800000"/>
            <a:headEnd/>
            <a:tailEnd/>
          </a:ln>
        </p:spPr>
      </p:pic>
      <p:pic>
        <p:nvPicPr>
          <p:cNvPr id="30726" name="Picture 17"/>
          <p:cNvPicPr>
            <a:picLocks noChangeAspect="1" noChangeArrowheads="1"/>
          </p:cNvPicPr>
          <p:nvPr/>
        </p:nvPicPr>
        <p:blipFill>
          <a:blip r:embed="rId4">
            <a:lum bright="-50000"/>
          </a:blip>
          <a:srcRect l="48260"/>
          <a:stretch>
            <a:fillRect/>
          </a:stretch>
        </p:blipFill>
        <p:spPr bwMode="auto">
          <a:xfrm rot="5400000">
            <a:off x="2070894" y="256381"/>
            <a:ext cx="1919288" cy="475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solidFill>
                  <a:srgbClr val="CC0000"/>
                </a:solidFill>
              </a:rPr>
              <a:t>PG 1351+489 (DBV)</a:t>
            </a:r>
          </a:p>
        </p:txBody>
      </p:sp>
      <p:sp>
        <p:nvSpPr>
          <p:cNvPr id="32771" name="Text Box 3"/>
          <p:cNvSpPr txBox="1">
            <a:spLocks noChangeArrowheads="1"/>
          </p:cNvSpPr>
          <p:nvPr/>
        </p:nvSpPr>
        <p:spPr bwMode="auto">
          <a:xfrm>
            <a:off x="1254125" y="1255713"/>
            <a:ext cx="4046538" cy="366712"/>
          </a:xfrm>
          <a:prstGeom prst="rect">
            <a:avLst/>
          </a:prstGeom>
          <a:noFill/>
          <a:ln w="9525">
            <a:noFill/>
            <a:miter lim="800000"/>
            <a:headEnd/>
            <a:tailEnd/>
          </a:ln>
        </p:spPr>
        <p:txBody>
          <a:bodyPr wrap="none">
            <a:prstTxWarp prst="textNoShape">
              <a:avLst/>
            </a:prstTxWarp>
            <a:spAutoFit/>
          </a:bodyPr>
          <a:lstStyle/>
          <a:p>
            <a:r>
              <a:rPr lang="en-US"/>
              <a:t>Whole Earth Telescope (WET) – 1995</a:t>
            </a:r>
          </a:p>
        </p:txBody>
      </p:sp>
      <p:sp>
        <p:nvSpPr>
          <p:cNvPr id="32772" name="Text Box 4"/>
          <p:cNvSpPr txBox="1">
            <a:spLocks noChangeArrowheads="1"/>
          </p:cNvSpPr>
          <p:nvPr/>
        </p:nvSpPr>
        <p:spPr bwMode="auto">
          <a:xfrm>
            <a:off x="1219200" y="3886200"/>
            <a:ext cx="3005138" cy="366713"/>
          </a:xfrm>
          <a:prstGeom prst="rect">
            <a:avLst/>
          </a:prstGeom>
          <a:noFill/>
          <a:ln w="9525">
            <a:noFill/>
            <a:miter lim="800000"/>
            <a:headEnd/>
            <a:tailEnd/>
          </a:ln>
        </p:spPr>
        <p:txBody>
          <a:bodyPr wrap="none">
            <a:prstTxWarp prst="textNoShape">
              <a:avLst/>
            </a:prstTxWarp>
            <a:spAutoFit/>
          </a:bodyPr>
          <a:lstStyle/>
          <a:p>
            <a:r>
              <a:rPr lang="en-US"/>
              <a:t>Single site data – May 2004</a:t>
            </a:r>
          </a:p>
        </p:txBody>
      </p:sp>
      <p:sp>
        <p:nvSpPr>
          <p:cNvPr id="32773" name="Text Box 5"/>
          <p:cNvSpPr txBox="1">
            <a:spLocks noChangeArrowheads="1"/>
          </p:cNvSpPr>
          <p:nvPr/>
        </p:nvSpPr>
        <p:spPr bwMode="auto">
          <a:xfrm>
            <a:off x="6351588" y="1676400"/>
            <a:ext cx="1954212" cy="1917700"/>
          </a:xfrm>
          <a:prstGeom prst="rect">
            <a:avLst/>
          </a:prstGeom>
          <a:noFill/>
          <a:ln w="9525">
            <a:noFill/>
            <a:miter lim="800000"/>
            <a:headEnd/>
            <a:tailEnd/>
          </a:ln>
        </p:spPr>
        <p:txBody>
          <a:bodyPr>
            <a:prstTxWarp prst="textNoShape">
              <a:avLst/>
            </a:prstTxWarp>
            <a:spAutoFit/>
          </a:bodyPr>
          <a:lstStyle/>
          <a:p>
            <a:pPr algn="l"/>
            <a:r>
              <a:rPr lang="en-US" sz="2400">
                <a:latin typeface="Symbol" charset="2"/>
                <a:sym typeface="Symbol" charset="2"/>
              </a:rPr>
              <a:t></a:t>
            </a:r>
            <a:r>
              <a:rPr lang="en-US" sz="2400" baseline="-25000">
                <a:sym typeface="Symbol" charset="2"/>
              </a:rPr>
              <a:t>C</a:t>
            </a:r>
            <a:r>
              <a:rPr lang="en-US" sz="2400"/>
              <a:t>= 86.7 sec</a:t>
            </a:r>
          </a:p>
          <a:p>
            <a:pPr algn="l"/>
            <a:r>
              <a:rPr lang="en-US" sz="2400"/>
              <a:t>N=22.7</a:t>
            </a:r>
          </a:p>
          <a:p>
            <a:pPr algn="l"/>
            <a:r>
              <a:rPr lang="en-US" sz="2400">
                <a:latin typeface="Symbol" charset="2"/>
                <a:sym typeface="Symbol" charset="2"/>
              </a:rPr>
              <a:t></a:t>
            </a:r>
            <a:r>
              <a:rPr lang="en-US" sz="2400" baseline="-25000">
                <a:sym typeface="Symbol" charset="2"/>
              </a:rPr>
              <a:t>i</a:t>
            </a:r>
            <a:r>
              <a:rPr lang="en-US" sz="2400"/>
              <a:t>=57.8 deg</a:t>
            </a:r>
          </a:p>
          <a:p>
            <a:pPr algn="l"/>
            <a:r>
              <a:rPr lang="en-US" sz="2400"/>
              <a:t>l=1,m=0</a:t>
            </a:r>
          </a:p>
          <a:p>
            <a:pPr algn="l"/>
            <a:r>
              <a:rPr lang="en-US" sz="2400"/>
              <a:t>Amp=0.328</a:t>
            </a:r>
            <a:endParaRPr lang="en-US" sz="2400" b="1" baseline="30000">
              <a:latin typeface="cmsy10" charset="0"/>
            </a:endParaRPr>
          </a:p>
        </p:txBody>
      </p:sp>
      <p:pic>
        <p:nvPicPr>
          <p:cNvPr id="32774" name="Picture 6"/>
          <p:cNvPicPr>
            <a:picLocks noChangeAspect="1" noChangeArrowheads="1"/>
          </p:cNvPicPr>
          <p:nvPr/>
        </p:nvPicPr>
        <p:blipFill>
          <a:blip r:embed="rId3">
            <a:lum bright="-50000"/>
          </a:blip>
          <a:srcRect l="48087"/>
          <a:stretch>
            <a:fillRect/>
          </a:stretch>
        </p:blipFill>
        <p:spPr bwMode="auto">
          <a:xfrm rot="5400000">
            <a:off x="2055019" y="291307"/>
            <a:ext cx="1931987" cy="4756150"/>
          </a:xfrm>
          <a:prstGeom prst="rect">
            <a:avLst/>
          </a:prstGeom>
          <a:noFill/>
          <a:ln w="9525">
            <a:noFill/>
            <a:miter lim="800000"/>
            <a:headEnd/>
            <a:tailEnd/>
          </a:ln>
        </p:spPr>
      </p:pic>
      <p:pic>
        <p:nvPicPr>
          <p:cNvPr id="32775" name="Picture 7"/>
          <p:cNvPicPr>
            <a:picLocks noChangeAspect="1" noChangeArrowheads="1"/>
          </p:cNvPicPr>
          <p:nvPr/>
        </p:nvPicPr>
        <p:blipFill>
          <a:blip r:embed="rId4">
            <a:lum bright="-50000"/>
          </a:blip>
          <a:srcRect l="48260"/>
          <a:stretch>
            <a:fillRect/>
          </a:stretch>
        </p:blipFill>
        <p:spPr bwMode="auto">
          <a:xfrm rot="5400000">
            <a:off x="2070100" y="2846388"/>
            <a:ext cx="1919288" cy="4760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solidFill>
                  <a:srgbClr val="CC0000"/>
                </a:solidFill>
              </a:rPr>
              <a:t>PG 1351+489 (DBV)</a:t>
            </a:r>
          </a:p>
        </p:txBody>
      </p:sp>
      <p:sp>
        <p:nvSpPr>
          <p:cNvPr id="34819" name="Text Box 3"/>
          <p:cNvSpPr txBox="1">
            <a:spLocks noChangeArrowheads="1"/>
          </p:cNvSpPr>
          <p:nvPr/>
        </p:nvSpPr>
        <p:spPr bwMode="auto">
          <a:xfrm>
            <a:off x="1254125" y="1255713"/>
            <a:ext cx="4046538" cy="366712"/>
          </a:xfrm>
          <a:prstGeom prst="rect">
            <a:avLst/>
          </a:prstGeom>
          <a:noFill/>
          <a:ln w="9525">
            <a:noFill/>
            <a:miter lim="800000"/>
            <a:headEnd/>
            <a:tailEnd/>
          </a:ln>
        </p:spPr>
        <p:txBody>
          <a:bodyPr wrap="none">
            <a:prstTxWarp prst="textNoShape">
              <a:avLst/>
            </a:prstTxWarp>
            <a:spAutoFit/>
          </a:bodyPr>
          <a:lstStyle/>
          <a:p>
            <a:r>
              <a:rPr lang="en-US"/>
              <a:t>Whole Earth Telescope (WET) – 1995</a:t>
            </a:r>
          </a:p>
        </p:txBody>
      </p:sp>
      <p:sp>
        <p:nvSpPr>
          <p:cNvPr id="34820" name="Text Box 4"/>
          <p:cNvSpPr txBox="1">
            <a:spLocks noChangeArrowheads="1"/>
          </p:cNvSpPr>
          <p:nvPr/>
        </p:nvSpPr>
        <p:spPr bwMode="auto">
          <a:xfrm>
            <a:off x="1219200" y="3886200"/>
            <a:ext cx="3005138" cy="366713"/>
          </a:xfrm>
          <a:prstGeom prst="rect">
            <a:avLst/>
          </a:prstGeom>
          <a:noFill/>
          <a:ln w="9525">
            <a:noFill/>
            <a:miter lim="800000"/>
            <a:headEnd/>
            <a:tailEnd/>
          </a:ln>
        </p:spPr>
        <p:txBody>
          <a:bodyPr wrap="none">
            <a:prstTxWarp prst="textNoShape">
              <a:avLst/>
            </a:prstTxWarp>
            <a:spAutoFit/>
          </a:bodyPr>
          <a:lstStyle/>
          <a:p>
            <a:r>
              <a:rPr lang="en-US"/>
              <a:t>Single site data – May 2004</a:t>
            </a:r>
          </a:p>
        </p:txBody>
      </p:sp>
      <p:sp>
        <p:nvSpPr>
          <p:cNvPr id="34821" name="Text Box 5"/>
          <p:cNvSpPr txBox="1">
            <a:spLocks noChangeArrowheads="1"/>
          </p:cNvSpPr>
          <p:nvPr/>
        </p:nvSpPr>
        <p:spPr bwMode="auto">
          <a:xfrm>
            <a:off x="6351588" y="1676400"/>
            <a:ext cx="2182812" cy="1917700"/>
          </a:xfrm>
          <a:prstGeom prst="rect">
            <a:avLst/>
          </a:prstGeom>
          <a:noFill/>
          <a:ln w="9525">
            <a:noFill/>
            <a:miter lim="800000"/>
            <a:headEnd/>
            <a:tailEnd/>
          </a:ln>
        </p:spPr>
        <p:txBody>
          <a:bodyPr>
            <a:prstTxWarp prst="textNoShape">
              <a:avLst/>
            </a:prstTxWarp>
            <a:spAutoFit/>
          </a:bodyPr>
          <a:lstStyle/>
          <a:p>
            <a:pPr algn="l"/>
            <a:r>
              <a:rPr lang="en-US" sz="2400">
                <a:latin typeface="Symbol" charset="2"/>
                <a:sym typeface="Symbol" charset="2"/>
              </a:rPr>
              <a:t></a:t>
            </a:r>
            <a:r>
              <a:rPr lang="en-US" sz="2400" baseline="-25000">
                <a:sym typeface="Symbol" charset="2"/>
              </a:rPr>
              <a:t>C</a:t>
            </a:r>
            <a:r>
              <a:rPr lang="en-US" sz="2400"/>
              <a:t>= 86.7 sec</a:t>
            </a:r>
          </a:p>
          <a:p>
            <a:pPr algn="l"/>
            <a:r>
              <a:rPr lang="en-US" sz="2400"/>
              <a:t>N=22.7</a:t>
            </a:r>
          </a:p>
          <a:p>
            <a:pPr algn="l"/>
            <a:r>
              <a:rPr lang="en-US" sz="2400">
                <a:latin typeface="Symbol" charset="2"/>
                <a:sym typeface="Symbol" charset="2"/>
              </a:rPr>
              <a:t></a:t>
            </a:r>
            <a:r>
              <a:rPr lang="en-US" sz="2400" baseline="-25000">
                <a:sym typeface="Symbol" charset="2"/>
              </a:rPr>
              <a:t>i</a:t>
            </a:r>
            <a:r>
              <a:rPr lang="en-US" sz="2400"/>
              <a:t>=57.8 deg</a:t>
            </a:r>
          </a:p>
          <a:p>
            <a:pPr algn="l"/>
            <a:r>
              <a:rPr lang="en-US" sz="2400"/>
              <a:t>l=1,m=0</a:t>
            </a:r>
          </a:p>
          <a:p>
            <a:pPr algn="l"/>
            <a:r>
              <a:rPr lang="en-US" sz="2400">
                <a:solidFill>
                  <a:srgbClr val="CC0000"/>
                </a:solidFill>
              </a:rPr>
              <a:t>Amp=0.328</a:t>
            </a:r>
            <a:endParaRPr lang="en-US" sz="2400" b="1" baseline="30000">
              <a:solidFill>
                <a:srgbClr val="CC0000"/>
              </a:solidFill>
              <a:latin typeface="cmsy10" charset="0"/>
            </a:endParaRPr>
          </a:p>
        </p:txBody>
      </p:sp>
      <p:sp>
        <p:nvSpPr>
          <p:cNvPr id="34822" name="Text Box 6"/>
          <p:cNvSpPr txBox="1">
            <a:spLocks noChangeArrowheads="1"/>
          </p:cNvSpPr>
          <p:nvPr/>
        </p:nvSpPr>
        <p:spPr bwMode="auto">
          <a:xfrm>
            <a:off x="6400800" y="4102100"/>
            <a:ext cx="1879600" cy="1917700"/>
          </a:xfrm>
          <a:prstGeom prst="rect">
            <a:avLst/>
          </a:prstGeom>
          <a:noFill/>
          <a:ln w="9525">
            <a:noFill/>
            <a:miter lim="800000"/>
            <a:headEnd/>
            <a:tailEnd/>
          </a:ln>
        </p:spPr>
        <p:txBody>
          <a:bodyPr wrap="none">
            <a:prstTxWarp prst="textNoShape">
              <a:avLst/>
            </a:prstTxWarp>
            <a:spAutoFit/>
          </a:bodyPr>
          <a:lstStyle/>
          <a:p>
            <a:pPr algn="l"/>
            <a:r>
              <a:rPr lang="en-US" sz="2400">
                <a:latin typeface="Symbol" charset="2"/>
                <a:sym typeface="Symbol" charset="2"/>
              </a:rPr>
              <a:t></a:t>
            </a:r>
            <a:r>
              <a:rPr lang="en-US" sz="2400" baseline="-25000">
                <a:sym typeface="Symbol" charset="2"/>
              </a:rPr>
              <a:t>C</a:t>
            </a:r>
            <a:r>
              <a:rPr lang="en-US" sz="2400"/>
              <a:t>= 89.9 sec</a:t>
            </a:r>
          </a:p>
          <a:p>
            <a:pPr algn="l"/>
            <a:r>
              <a:rPr lang="en-US" sz="2400"/>
              <a:t>N=19.2</a:t>
            </a:r>
          </a:p>
          <a:p>
            <a:pPr algn="l"/>
            <a:r>
              <a:rPr lang="en-US" sz="2400">
                <a:latin typeface="Symbol" charset="2"/>
                <a:sym typeface="Symbol" charset="2"/>
              </a:rPr>
              <a:t></a:t>
            </a:r>
            <a:r>
              <a:rPr lang="en-US" sz="2400" baseline="-25000">
                <a:sym typeface="Symbol" charset="2"/>
              </a:rPr>
              <a:t>i</a:t>
            </a:r>
            <a:r>
              <a:rPr lang="en-US" sz="2400"/>
              <a:t>=58.9 deg</a:t>
            </a:r>
          </a:p>
          <a:p>
            <a:pPr algn="l"/>
            <a:r>
              <a:rPr lang="en-US" sz="2400"/>
              <a:t>l=1,m=0</a:t>
            </a:r>
          </a:p>
          <a:p>
            <a:pPr algn="l"/>
            <a:r>
              <a:rPr lang="en-US" sz="2400">
                <a:solidFill>
                  <a:srgbClr val="CC0000"/>
                </a:solidFill>
              </a:rPr>
              <a:t>Amp=0.257</a:t>
            </a:r>
            <a:endParaRPr lang="en-US" sz="2400" b="1" baseline="30000">
              <a:solidFill>
                <a:srgbClr val="CC0000"/>
              </a:solidFill>
              <a:latin typeface="cmsy10" charset="0"/>
            </a:endParaRPr>
          </a:p>
        </p:txBody>
      </p:sp>
      <p:pic>
        <p:nvPicPr>
          <p:cNvPr id="34823" name="Picture 7"/>
          <p:cNvPicPr>
            <a:picLocks noChangeAspect="1" noChangeArrowheads="1"/>
          </p:cNvPicPr>
          <p:nvPr/>
        </p:nvPicPr>
        <p:blipFill>
          <a:blip r:embed="rId3">
            <a:lum bright="-50000"/>
          </a:blip>
          <a:srcRect l="49387"/>
          <a:stretch>
            <a:fillRect/>
          </a:stretch>
        </p:blipFill>
        <p:spPr bwMode="auto">
          <a:xfrm rot="5400000">
            <a:off x="2080418" y="316707"/>
            <a:ext cx="1884363" cy="4756150"/>
          </a:xfrm>
          <a:prstGeom prst="rect">
            <a:avLst/>
          </a:prstGeom>
          <a:noFill/>
          <a:ln w="9525">
            <a:noFill/>
            <a:miter lim="800000"/>
            <a:headEnd/>
            <a:tailEnd/>
          </a:ln>
        </p:spPr>
      </p:pic>
      <p:pic>
        <p:nvPicPr>
          <p:cNvPr id="34824" name="Picture 8"/>
          <p:cNvPicPr>
            <a:picLocks noChangeAspect="1" noChangeArrowheads="1"/>
          </p:cNvPicPr>
          <p:nvPr/>
        </p:nvPicPr>
        <p:blipFill>
          <a:blip r:embed="rId4">
            <a:lum bright="-50000"/>
          </a:blip>
          <a:srcRect l="49387"/>
          <a:stretch>
            <a:fillRect/>
          </a:stretch>
        </p:blipFill>
        <p:spPr bwMode="auto">
          <a:xfrm rot="5400000">
            <a:off x="2082800" y="2840038"/>
            <a:ext cx="1887537" cy="476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DAs.pdf"/>
          <p:cNvPicPr>
            <a:picLocks noChangeAspect="1"/>
          </p:cNvPicPr>
          <p:nvPr/>
        </p:nvPicPr>
        <p:blipFill>
          <a:blip r:embed="rId2"/>
          <a:stretch>
            <a:fillRect/>
          </a:stretch>
        </p:blipFill>
        <p:spPr>
          <a:xfrm>
            <a:off x="245416" y="262991"/>
            <a:ext cx="8548203" cy="648265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yeates1.pdf"/>
          <p:cNvPicPr>
            <a:picLocks noChangeAspect="1"/>
          </p:cNvPicPr>
          <p:nvPr/>
        </p:nvPicPr>
        <p:blipFill>
          <a:blip r:embed="rId2"/>
          <a:stretch>
            <a:fillRect/>
          </a:stretch>
        </p:blipFill>
        <p:spPr>
          <a:xfrm>
            <a:off x="467230" y="337089"/>
            <a:ext cx="8285393" cy="4734510"/>
          </a:xfrm>
          <a:prstGeom prst="rect">
            <a:avLst/>
          </a:prstGeom>
        </p:spPr>
      </p:pic>
      <p:sp>
        <p:nvSpPr>
          <p:cNvPr id="5" name="TextBox 4"/>
          <p:cNvSpPr txBox="1"/>
          <p:nvPr/>
        </p:nvSpPr>
        <p:spPr>
          <a:xfrm>
            <a:off x="577299" y="5483926"/>
            <a:ext cx="7967474" cy="830997"/>
          </a:xfrm>
          <a:prstGeom prst="rect">
            <a:avLst/>
          </a:prstGeom>
          <a:noFill/>
        </p:spPr>
        <p:txBody>
          <a:bodyPr wrap="square" rtlCol="0">
            <a:spAutoFit/>
          </a:bodyPr>
          <a:lstStyle/>
          <a:p>
            <a:r>
              <a:rPr lang="en-US" sz="2400" dirty="0" smtClean="0">
                <a:solidFill>
                  <a:srgbClr val="FF0000"/>
                </a:solidFill>
              </a:rPr>
              <a:t>We can apply these techniques to the stars and data in this sample of objects…which is based on Argos data!</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RI_fellowships_2013.tiff"/>
          <p:cNvPicPr>
            <a:picLocks noChangeAspect="1"/>
          </p:cNvPicPr>
          <p:nvPr/>
        </p:nvPicPr>
        <p:blipFill>
          <a:blip r:embed="rId2"/>
          <a:stretch>
            <a:fillRect/>
          </a:stretch>
        </p:blipFill>
        <p:spPr>
          <a:xfrm>
            <a:off x="168551" y="140199"/>
            <a:ext cx="8801872" cy="659529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081"/>
            <a:ext cx="8229600" cy="1143000"/>
          </a:xfrm>
        </p:spPr>
        <p:txBody>
          <a:bodyPr>
            <a:normAutofit fontScale="90000"/>
          </a:bodyPr>
          <a:lstStyle/>
          <a:p>
            <a:r>
              <a:rPr lang="en-US" b="1" dirty="0" smtClean="0"/>
              <a:t>FRI Spring 2013</a:t>
            </a:r>
            <a:r>
              <a:rPr lang="en-US" b="1" dirty="0" smtClean="0"/>
              <a:t>:</a:t>
            </a:r>
            <a:br>
              <a:rPr lang="en-US" b="1" dirty="0" smtClean="0"/>
            </a:br>
            <a:r>
              <a:rPr lang="en-US" b="1" dirty="0" smtClean="0"/>
              <a:t>Evaluating </a:t>
            </a:r>
            <a:r>
              <a:rPr lang="en-US" b="1" dirty="0" smtClean="0"/>
              <a:t>the </a:t>
            </a:r>
            <a:r>
              <a:rPr lang="en-US" b="1" dirty="0" err="1" smtClean="0"/>
              <a:t>ProEM</a:t>
            </a:r>
            <a:r>
              <a:rPr lang="en-US" b="1" dirty="0" smtClean="0"/>
              <a:t> Camera</a:t>
            </a:r>
            <a:endParaRPr lang="en-US" dirty="0"/>
          </a:p>
        </p:txBody>
      </p:sp>
      <p:sp>
        <p:nvSpPr>
          <p:cNvPr id="3" name="Content Placeholder 2"/>
          <p:cNvSpPr>
            <a:spLocks noGrp="1"/>
          </p:cNvSpPr>
          <p:nvPr>
            <p:ph idx="1"/>
          </p:nvPr>
        </p:nvSpPr>
        <p:spPr>
          <a:xfrm>
            <a:off x="457200" y="4082020"/>
            <a:ext cx="8229600" cy="4525963"/>
          </a:xfrm>
        </p:spPr>
        <p:txBody>
          <a:bodyPr/>
          <a:lstStyle/>
          <a:p>
            <a:pPr algn="ctr">
              <a:buNone/>
            </a:pPr>
            <a:r>
              <a:rPr lang="en-US" dirty="0" smtClean="0"/>
              <a:t>Mentor: Samuel </a:t>
            </a:r>
            <a:r>
              <a:rPr lang="en-US" dirty="0" err="1" smtClean="0"/>
              <a:t>Harrold</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About the new camera</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Tasks</a:t>
            </a:r>
            <a:endParaRPr lang="en-US" dirty="0"/>
          </a:p>
        </p:txBody>
      </p:sp>
      <p:sp>
        <p:nvSpPr>
          <p:cNvPr id="3" name="TextBox 2"/>
          <p:cNvSpPr txBox="1"/>
          <p:nvPr/>
        </p:nvSpPr>
        <p:spPr>
          <a:xfrm>
            <a:off x="884492" y="1640117"/>
            <a:ext cx="7609819" cy="3785652"/>
          </a:xfrm>
          <a:prstGeom prst="rect">
            <a:avLst/>
          </a:prstGeom>
          <a:noFill/>
        </p:spPr>
        <p:txBody>
          <a:bodyPr wrap="square" rtlCol="0">
            <a:spAutoFit/>
          </a:bodyPr>
          <a:lstStyle/>
          <a:p>
            <a:pPr>
              <a:buFont typeface="Arial"/>
              <a:buChar char="•"/>
            </a:pPr>
            <a:r>
              <a:rPr lang="en-US" sz="2400" dirty="0" smtClean="0"/>
              <a:t>Determine whether or not we can detect an object using this camera on a telescope</a:t>
            </a:r>
            <a:r>
              <a:rPr lang="en-US" sz="2400" dirty="0" smtClean="0"/>
              <a:t>.</a:t>
            </a:r>
          </a:p>
          <a:p>
            <a:pPr lvl="1">
              <a:buFont typeface="Arial"/>
              <a:buChar char="•"/>
            </a:pPr>
            <a:r>
              <a:rPr lang="en-US" sz="2400" dirty="0" smtClean="0"/>
              <a:t>What </a:t>
            </a:r>
            <a:r>
              <a:rPr lang="en-US" sz="2400" dirty="0" smtClean="0"/>
              <a:t>magnitude</a:t>
            </a:r>
            <a:r>
              <a:rPr lang="en-US" sz="2400" dirty="0" smtClean="0"/>
              <a:t>?</a:t>
            </a:r>
          </a:p>
          <a:p>
            <a:pPr lvl="1">
              <a:buFont typeface="Arial"/>
              <a:buChar char="•"/>
            </a:pPr>
            <a:r>
              <a:rPr lang="en-US" sz="2400" dirty="0" smtClean="0"/>
              <a:t>What </a:t>
            </a:r>
            <a:r>
              <a:rPr lang="en-US" sz="2400" dirty="0" smtClean="0"/>
              <a:t>amplitudes</a:t>
            </a:r>
            <a:r>
              <a:rPr lang="en-US" sz="2400" dirty="0" smtClean="0"/>
              <a:t>?</a:t>
            </a:r>
          </a:p>
          <a:p>
            <a:pPr lvl="1">
              <a:buFont typeface="Arial"/>
              <a:buChar char="•"/>
            </a:pPr>
            <a:r>
              <a:rPr lang="en-US" sz="2400" dirty="0" smtClean="0"/>
              <a:t>What </a:t>
            </a:r>
            <a:r>
              <a:rPr lang="en-US" sz="2400" dirty="0" smtClean="0"/>
              <a:t>frequencies</a:t>
            </a:r>
            <a:r>
              <a:rPr lang="en-US" sz="2400" dirty="0" smtClean="0"/>
              <a:t>?</a:t>
            </a:r>
          </a:p>
          <a:p>
            <a:pPr lvl="1">
              <a:buFont typeface="Arial"/>
              <a:buChar char="•"/>
            </a:pPr>
            <a:r>
              <a:rPr lang="en-US" sz="2400" dirty="0" smtClean="0"/>
              <a:t>Similar analysis: </a:t>
            </a:r>
            <a:r>
              <a:rPr lang="en-US" sz="2400" u="sng" dirty="0" smtClean="0">
                <a:hlinkClick r:id="rId2"/>
              </a:rPr>
              <a:t>http://www.apo.nmsu.edu/arc35m/Instruments/AGILE/#3p3</a:t>
            </a:r>
            <a:r>
              <a:rPr lang="en-US" sz="2400" u="sng" dirty="0" smtClean="0">
                <a:hlinkClick r:id="rId2"/>
              </a:rPr>
              <a:t> </a:t>
            </a:r>
            <a:endParaRPr lang="en-US" sz="2400" u="sng" dirty="0" smtClean="0"/>
          </a:p>
          <a:p>
            <a:pPr>
              <a:buFont typeface="Arial"/>
              <a:buChar char="•"/>
            </a:pPr>
            <a:r>
              <a:rPr lang="en-US" sz="2400" dirty="0" smtClean="0"/>
              <a:t>Can </a:t>
            </a:r>
            <a:r>
              <a:rPr lang="en-US" sz="2400" dirty="0" smtClean="0"/>
              <a:t>we detect a pulsar from the 82-inch? </a:t>
            </a:r>
            <a:r>
              <a:rPr lang="en-US" sz="2400" u="sng" dirty="0" smtClean="0">
                <a:hlinkClick r:id="rId3"/>
              </a:rPr>
              <a:t>http://www.youtube.com/watch?v=_grWV6c_3_o</a:t>
            </a:r>
            <a:endParaRPr lang="en-US" sz="2400"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3482"/>
            <a:ext cx="7772400" cy="1535290"/>
          </a:xfrm>
        </p:spPr>
        <p:txBody>
          <a:bodyPr>
            <a:normAutofit fontScale="90000"/>
          </a:bodyPr>
          <a:lstStyle/>
          <a:p>
            <a:r>
              <a:rPr lang="en-US" sz="3600" dirty="0" smtClean="0"/>
              <a:t>Research with Michel </a:t>
            </a:r>
            <a:r>
              <a:rPr lang="en-US" sz="3600" dirty="0" err="1" smtClean="0"/>
              <a:t>Breger</a:t>
            </a:r>
            <a:r>
              <a:rPr lang="en-US" sz="3600" dirty="0" smtClean="0"/>
              <a:t>: </a:t>
            </a:r>
            <a:br>
              <a:rPr lang="en-US" sz="3600" dirty="0" smtClean="0"/>
            </a:br>
            <a:r>
              <a:rPr lang="en-US" sz="3600" dirty="0" smtClean="0">
                <a:solidFill>
                  <a:srgbClr val="FF0000"/>
                </a:solidFill>
              </a:rPr>
              <a:t>Studying Modes of Pulsation in</a:t>
            </a:r>
            <a:br>
              <a:rPr lang="en-US" sz="3600" dirty="0" smtClean="0">
                <a:solidFill>
                  <a:srgbClr val="FF0000"/>
                </a:solidFill>
              </a:rPr>
            </a:br>
            <a:r>
              <a:rPr lang="en-US" sz="3600" dirty="0" smtClean="0">
                <a:solidFill>
                  <a:srgbClr val="FF0000"/>
                </a:solidFill>
              </a:rPr>
              <a:t> Delta </a:t>
            </a:r>
            <a:r>
              <a:rPr lang="en-US" sz="3600" dirty="0" err="1" smtClean="0">
                <a:solidFill>
                  <a:srgbClr val="FF0000"/>
                </a:solidFill>
              </a:rPr>
              <a:t>Scuti</a:t>
            </a:r>
            <a:r>
              <a:rPr lang="en-US" sz="3600" dirty="0" smtClean="0">
                <a:solidFill>
                  <a:srgbClr val="FF0000"/>
                </a:solidFill>
              </a:rPr>
              <a:t> Variable Stars </a:t>
            </a:r>
            <a:endParaRPr lang="en-US" sz="3600"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5610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Delta </a:t>
            </a:r>
            <a:r>
              <a:rPr lang="en-US" dirty="0" err="1" smtClean="0"/>
              <a:t>Scuti</a:t>
            </a:r>
            <a:r>
              <a:rPr lang="en-US" dirty="0" smtClean="0"/>
              <a:t> Variable Stars</a:t>
            </a:r>
            <a:endParaRPr lang="en-US" dirty="0"/>
          </a:p>
        </p:txBody>
      </p:sp>
      <p:sp>
        <p:nvSpPr>
          <p:cNvPr id="3" name="Content Placeholder 2"/>
          <p:cNvSpPr>
            <a:spLocks noGrp="1"/>
          </p:cNvSpPr>
          <p:nvPr>
            <p:ph sz="half" idx="1"/>
          </p:nvPr>
        </p:nvSpPr>
        <p:spPr/>
        <p:txBody>
          <a:bodyPr/>
          <a:lstStyle/>
          <a:p>
            <a:r>
              <a:rPr lang="en-US" dirty="0" smtClean="0"/>
              <a:t>What is a Delta </a:t>
            </a:r>
            <a:r>
              <a:rPr lang="en-US" dirty="0" err="1" smtClean="0"/>
              <a:t>Scuti</a:t>
            </a:r>
            <a:r>
              <a:rPr lang="en-US" dirty="0" smtClean="0"/>
              <a:t> Variable Star?</a:t>
            </a:r>
          </a:p>
          <a:p>
            <a:pPr lvl="1"/>
            <a:r>
              <a:rPr lang="en-US" dirty="0" smtClean="0"/>
              <a:t>Exists where the instability strip and main sequence cross</a:t>
            </a:r>
          </a:p>
          <a:p>
            <a:pPr lvl="1"/>
            <a:r>
              <a:rPr lang="en-US" dirty="0" smtClean="0"/>
              <a:t>Low Amplitude, Short Period (.03 - .3 days)</a:t>
            </a:r>
          </a:p>
          <a:p>
            <a:pPr lvl="1"/>
            <a:r>
              <a:rPr lang="en-US" dirty="0" smtClean="0"/>
              <a:t>About 1.5 – 2.5 Solar Masses</a:t>
            </a:r>
            <a:endParaRPr lang="en-US" dirty="0"/>
          </a:p>
        </p:txBody>
      </p:sp>
      <p:pic>
        <p:nvPicPr>
          <p:cNvPr id="5" name="Content Placeholder 4" descr="H-R Diagram1.jpg"/>
          <p:cNvPicPr>
            <a:picLocks noGrp="1" noChangeAspect="1"/>
          </p:cNvPicPr>
          <p:nvPr>
            <p:ph sz="half" idx="2"/>
          </p:nvPr>
        </p:nvPicPr>
        <p:blipFill>
          <a:blip r:embed="rId2"/>
          <a:srcRect l="-6980" r="-6980"/>
          <a:stretch>
            <a:fillRect/>
          </a:stretch>
        </p:blipFill>
        <p:spPr>
          <a:xfrm>
            <a:off x="4343400" y="2207650"/>
            <a:ext cx="4423899" cy="4423899"/>
          </a:xfrm>
        </p:spPr>
      </p:pic>
      <p:sp>
        <p:nvSpPr>
          <p:cNvPr id="6" name="Oval 5"/>
          <p:cNvSpPr/>
          <p:nvPr/>
        </p:nvSpPr>
        <p:spPr>
          <a:xfrm>
            <a:off x="6138333" y="3945467"/>
            <a:ext cx="457200" cy="474133"/>
          </a:xfrm>
          <a:prstGeom prst="ellipse">
            <a:avLst/>
          </a:prstGeom>
          <a:solidFill>
            <a:srgbClr val="748CBC">
              <a:alpha val="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6052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Kepler</a:t>
            </a:r>
            <a:r>
              <a:rPr lang="en-US" dirty="0" smtClean="0"/>
              <a:t> Spacecraft</a:t>
            </a:r>
            <a:endParaRPr lang="en-US" dirty="0"/>
          </a:p>
        </p:txBody>
      </p:sp>
      <p:sp>
        <p:nvSpPr>
          <p:cNvPr id="3" name="Content Placeholder 2"/>
          <p:cNvSpPr>
            <a:spLocks noGrp="1"/>
          </p:cNvSpPr>
          <p:nvPr>
            <p:ph sz="half" idx="1"/>
          </p:nvPr>
        </p:nvSpPr>
        <p:spPr/>
        <p:txBody>
          <a:bodyPr>
            <a:normAutofit fontScale="92500" lnSpcReduction="20000"/>
          </a:bodyPr>
          <a:lstStyle/>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Designed to discover Earth-like planets orbiting other stars</a:t>
            </a:r>
          </a:p>
          <a:p>
            <a:r>
              <a:rPr lang="en-US" dirty="0" smtClean="0"/>
              <a:t>We reduce the raw data sent from the </a:t>
            </a:r>
            <a:r>
              <a:rPr lang="en-US" dirty="0" err="1" smtClean="0"/>
              <a:t>Kepler</a:t>
            </a:r>
            <a:r>
              <a:rPr lang="en-US" dirty="0" smtClean="0"/>
              <a:t> spacecraft to a form workable for </a:t>
            </a:r>
            <a:r>
              <a:rPr lang="en-US" dirty="0" err="1" smtClean="0"/>
              <a:t>asteroseismology</a:t>
            </a:r>
            <a:endParaRPr lang="en-US" dirty="0" smtClean="0"/>
          </a:p>
          <a:p>
            <a:r>
              <a:rPr lang="en-US" dirty="0" smtClean="0"/>
              <a:t>We use Short Cadence data (30 second intervals) and Long Cadence data (30 minute intervals) – Extremely accurate!</a:t>
            </a:r>
          </a:p>
          <a:p>
            <a:endParaRPr lang="en-US" dirty="0"/>
          </a:p>
        </p:txBody>
      </p:sp>
      <p:pic>
        <p:nvPicPr>
          <p:cNvPr id="5" name="Picture 4"/>
          <p:cNvPicPr>
            <a:picLocks noChangeAspect="1"/>
          </p:cNvPicPr>
          <p:nvPr/>
        </p:nvPicPr>
        <p:blipFill>
          <a:blip r:embed="rId2"/>
          <a:stretch>
            <a:fillRect/>
          </a:stretch>
        </p:blipFill>
        <p:spPr>
          <a:xfrm>
            <a:off x="193574" y="2209801"/>
            <a:ext cx="4344559" cy="297179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5839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fulllightcurveblankaxis.png"/>
          <p:cNvPicPr>
            <a:picLocks noGrp="1" noChangeAspect="1"/>
          </p:cNvPicPr>
          <p:nvPr>
            <p:ph idx="1"/>
          </p:nvPr>
        </p:nvPicPr>
        <p:blipFill>
          <a:blip r:embed="rId2"/>
          <a:srcRect l="-7828" r="-7828"/>
          <a:stretch>
            <a:fillRect/>
          </a:stretch>
        </p:blipFill>
        <p:spPr>
          <a:xfrm>
            <a:off x="-152400" y="2057400"/>
            <a:ext cx="9575800" cy="4507178"/>
          </a:xfrm>
        </p:spPr>
      </p:pic>
      <p:sp>
        <p:nvSpPr>
          <p:cNvPr id="2" name="Title 1"/>
          <p:cNvSpPr>
            <a:spLocks noGrp="1"/>
          </p:cNvSpPr>
          <p:nvPr>
            <p:ph type="title"/>
          </p:nvPr>
        </p:nvSpPr>
        <p:spPr/>
        <p:txBody>
          <a:bodyPr/>
          <a:lstStyle/>
          <a:p>
            <a:r>
              <a:rPr lang="en-US" dirty="0" smtClean="0"/>
              <a:t> KIC 9664869</a:t>
            </a:r>
            <a:endParaRPr lang="en-US" dirty="0"/>
          </a:p>
        </p:txBody>
      </p:sp>
      <p:sp>
        <p:nvSpPr>
          <p:cNvPr id="5" name="TextBox 4"/>
          <p:cNvSpPr txBox="1"/>
          <p:nvPr/>
        </p:nvSpPr>
        <p:spPr>
          <a:xfrm rot="16200000">
            <a:off x="-9359" y="3974160"/>
            <a:ext cx="1205654" cy="369332"/>
          </a:xfrm>
          <a:prstGeom prst="rect">
            <a:avLst/>
          </a:prstGeom>
          <a:noFill/>
        </p:spPr>
        <p:txBody>
          <a:bodyPr wrap="square" rtlCol="0">
            <a:spAutoFit/>
          </a:bodyPr>
          <a:lstStyle/>
          <a:p>
            <a:r>
              <a:rPr lang="en-US" dirty="0" smtClean="0"/>
              <a:t>Observed</a:t>
            </a:r>
            <a:endParaRPr lang="en-US" dirty="0"/>
          </a:p>
        </p:txBody>
      </p:sp>
      <p:pic>
        <p:nvPicPr>
          <p:cNvPr id="7" name="Picture 29"/>
          <p:cNvPicPr>
            <a:picLocks noChangeAspect="1"/>
          </p:cNvPicPr>
          <p:nvPr/>
        </p:nvPicPr>
        <p:blipFill>
          <a:blip r:embed="rId3"/>
          <a:srcRect/>
          <a:stretch>
            <a:fillRect/>
          </a:stretch>
        </p:blipFill>
        <p:spPr bwMode="auto">
          <a:xfrm>
            <a:off x="11518900" y="5510213"/>
            <a:ext cx="20735925" cy="10752137"/>
          </a:xfrm>
          <a:prstGeom prst="rect">
            <a:avLst/>
          </a:prstGeom>
          <a:noFill/>
          <a:ln w="9525">
            <a:noFill/>
            <a:miter lim="800000"/>
            <a:headEnd/>
            <a:tailEnd/>
          </a:ln>
        </p:spPr>
      </p:pic>
      <p:pic>
        <p:nvPicPr>
          <p:cNvPr id="9" name="Picture 29"/>
          <p:cNvPicPr>
            <a:picLocks noChangeAspect="1"/>
          </p:cNvPicPr>
          <p:nvPr/>
        </p:nvPicPr>
        <p:blipFill>
          <a:blip r:embed="rId3"/>
          <a:srcRect/>
          <a:stretch>
            <a:fillRect/>
          </a:stretch>
        </p:blipFill>
        <p:spPr bwMode="auto">
          <a:xfrm>
            <a:off x="11671300" y="5662613"/>
            <a:ext cx="20735925" cy="10752137"/>
          </a:xfrm>
          <a:prstGeom prst="rect">
            <a:avLst/>
          </a:prstGeom>
          <a:noFill/>
          <a:ln w="9525">
            <a:noFill/>
            <a:miter lim="800000"/>
            <a:headEnd/>
            <a:tailEnd/>
          </a:ln>
        </p:spPr>
      </p:pic>
      <p:sp>
        <p:nvSpPr>
          <p:cNvPr id="6" name="TextBox 5"/>
          <p:cNvSpPr txBox="1"/>
          <p:nvPr/>
        </p:nvSpPr>
        <p:spPr>
          <a:xfrm>
            <a:off x="3886199" y="6186779"/>
            <a:ext cx="1759466" cy="369332"/>
          </a:xfrm>
          <a:prstGeom prst="rect">
            <a:avLst/>
          </a:prstGeom>
          <a:noFill/>
        </p:spPr>
        <p:txBody>
          <a:bodyPr wrap="none" rtlCol="0">
            <a:spAutoFit/>
          </a:bodyPr>
          <a:lstStyle/>
          <a:p>
            <a:r>
              <a:rPr lang="en-US" dirty="0" smtClean="0"/>
              <a:t>Time (900 days)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5701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Frequency .jpg"/>
          <p:cNvPicPr>
            <a:picLocks noGrp="1" noChangeAspect="1"/>
          </p:cNvPicPr>
          <p:nvPr>
            <p:ph idx="1"/>
          </p:nvPr>
        </p:nvPicPr>
        <p:blipFill>
          <a:blip r:embed="rId2"/>
          <a:stretch>
            <a:fillRect/>
          </a:stretch>
        </p:blipFill>
        <p:spPr>
          <a:xfrm>
            <a:off x="0" y="892556"/>
            <a:ext cx="9124081" cy="4962410"/>
          </a:xfrm>
        </p:spPr>
      </p:pic>
      <p:sp>
        <p:nvSpPr>
          <p:cNvPr id="5" name="TextBox 4"/>
          <p:cNvSpPr txBox="1"/>
          <p:nvPr/>
        </p:nvSpPr>
        <p:spPr>
          <a:xfrm>
            <a:off x="3886200" y="5284801"/>
            <a:ext cx="1439333" cy="646331"/>
          </a:xfrm>
          <a:prstGeom prst="rect">
            <a:avLst/>
          </a:prstGeom>
          <a:noFill/>
        </p:spPr>
        <p:txBody>
          <a:bodyPr wrap="square" rtlCol="0">
            <a:spAutoFit/>
          </a:bodyPr>
          <a:lstStyle/>
          <a:p>
            <a:r>
              <a:rPr lang="en-US" dirty="0" smtClean="0"/>
              <a:t>Frequency (cycles/day)</a:t>
            </a:r>
            <a:endParaRPr lang="en-US" dirty="0"/>
          </a:p>
        </p:txBody>
      </p:sp>
      <p:sp>
        <p:nvSpPr>
          <p:cNvPr id="7" name="TextBox 6"/>
          <p:cNvSpPr txBox="1"/>
          <p:nvPr/>
        </p:nvSpPr>
        <p:spPr>
          <a:xfrm rot="16200000">
            <a:off x="-432957" y="3048713"/>
            <a:ext cx="1235246" cy="369332"/>
          </a:xfrm>
          <a:prstGeom prst="rect">
            <a:avLst/>
          </a:prstGeom>
          <a:noFill/>
        </p:spPr>
        <p:txBody>
          <a:bodyPr wrap="none" rtlCol="0">
            <a:spAutoFit/>
          </a:bodyPr>
          <a:lstStyle/>
          <a:p>
            <a:r>
              <a:rPr lang="en-US" dirty="0" smtClean="0"/>
              <a:t>Amplitude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9841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Content Placeholder 2"/>
          <p:cNvSpPr>
            <a:spLocks noGrp="1"/>
          </p:cNvSpPr>
          <p:nvPr>
            <p:ph idx="1"/>
          </p:nvPr>
        </p:nvSpPr>
        <p:spPr/>
        <p:txBody>
          <a:bodyPr>
            <a:normAutofit lnSpcReduction="10000"/>
          </a:bodyPr>
          <a:lstStyle/>
          <a:p>
            <a:r>
              <a:rPr lang="en-US" dirty="0" smtClean="0"/>
              <a:t>Three equidistant frequency triplets are found in the star, each with different separations </a:t>
            </a:r>
          </a:p>
          <a:p>
            <a:pPr lvl="1"/>
            <a:r>
              <a:rPr lang="en-US" dirty="0" smtClean="0"/>
              <a:t>Not sure which one results from rotation</a:t>
            </a:r>
          </a:p>
          <a:p>
            <a:r>
              <a:rPr lang="en-US" dirty="0" smtClean="0"/>
              <a:t>We have managed to calculate almost exact frequency compared to the data, but the amplitude is misaligned.</a:t>
            </a:r>
          </a:p>
          <a:p>
            <a:pPr lvl="1"/>
            <a:r>
              <a:rPr lang="en-US" sz="2400" dirty="0" smtClean="0"/>
              <a:t>This is caused by more than two years worth of super-accurate data still being insufficient in length to sample the multitude of excited frequencies of similar values – a resolution error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5655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eqnoamp.jpg"/>
          <p:cNvPicPr>
            <a:picLocks noGrp="1" noChangeAspect="1"/>
          </p:cNvPicPr>
          <p:nvPr>
            <p:ph idx="1"/>
          </p:nvPr>
        </p:nvPicPr>
        <p:blipFill>
          <a:blip r:embed="rId2"/>
          <a:srcRect l="-5121" r="-5121"/>
          <a:stretch>
            <a:fillRect/>
          </a:stretch>
        </p:blipFill>
        <p:spPr>
          <a:xfrm>
            <a:off x="-545630" y="732835"/>
            <a:ext cx="10176645" cy="4789988"/>
          </a:xfrm>
        </p:spPr>
      </p:pic>
      <p:sp>
        <p:nvSpPr>
          <p:cNvPr id="5" name="TextBox 4"/>
          <p:cNvSpPr txBox="1"/>
          <p:nvPr/>
        </p:nvSpPr>
        <p:spPr>
          <a:xfrm>
            <a:off x="4275667" y="5183201"/>
            <a:ext cx="1347620" cy="369332"/>
          </a:xfrm>
          <a:prstGeom prst="rect">
            <a:avLst/>
          </a:prstGeom>
          <a:noFill/>
        </p:spPr>
        <p:txBody>
          <a:bodyPr wrap="none" rtlCol="0">
            <a:spAutoFit/>
          </a:bodyPr>
          <a:lstStyle/>
          <a:p>
            <a:r>
              <a:rPr lang="en-US" dirty="0" smtClean="0"/>
              <a:t>Time (days) </a:t>
            </a:r>
            <a:endParaRPr lang="en-US" dirty="0"/>
          </a:p>
        </p:txBody>
      </p:sp>
      <p:sp>
        <p:nvSpPr>
          <p:cNvPr id="6" name="TextBox 5"/>
          <p:cNvSpPr txBox="1"/>
          <p:nvPr/>
        </p:nvSpPr>
        <p:spPr>
          <a:xfrm rot="16200000">
            <a:off x="-369332" y="3053265"/>
            <a:ext cx="1107996" cy="369332"/>
          </a:xfrm>
          <a:prstGeom prst="rect">
            <a:avLst/>
          </a:prstGeom>
          <a:noFill/>
        </p:spPr>
        <p:txBody>
          <a:bodyPr wrap="none" rtlCol="0">
            <a:spAutoFit/>
          </a:bodyPr>
          <a:lstStyle/>
          <a:p>
            <a:r>
              <a:rPr lang="en-US" dirty="0" smtClean="0"/>
              <a:t>Observed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7125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apply for projects</a:t>
            </a:r>
            <a:endParaRPr lang="en-US" dirty="0"/>
          </a:p>
        </p:txBody>
      </p:sp>
      <p:sp>
        <p:nvSpPr>
          <p:cNvPr id="3" name="Content Placeholder 2"/>
          <p:cNvSpPr>
            <a:spLocks noGrp="1"/>
          </p:cNvSpPr>
          <p:nvPr>
            <p:ph idx="1"/>
          </p:nvPr>
        </p:nvSpPr>
        <p:spPr/>
        <p:txBody>
          <a:bodyPr/>
          <a:lstStyle/>
          <a:p>
            <a:r>
              <a:rPr lang="en-US" dirty="0" smtClean="0"/>
              <a:t>send an email to </a:t>
            </a:r>
            <a:r>
              <a:rPr lang="en-US" dirty="0" smtClean="0">
                <a:hlinkClick r:id="rId2"/>
              </a:rPr>
              <a:t>mikemon@astro.as.utexas.edu</a:t>
            </a:r>
            <a:endParaRPr lang="en-US" dirty="0" smtClean="0"/>
          </a:p>
          <a:p>
            <a:r>
              <a:rPr lang="en-US" dirty="0" smtClean="0"/>
              <a:t>List your top 3 choices for projects</a:t>
            </a:r>
          </a:p>
          <a:p>
            <a:r>
              <a:rPr lang="en-US" dirty="0" smtClean="0"/>
              <a:t>List times during the week that you are available to work on projects. The more flexible you are, the easier it is us to place you with other students</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Work</a:t>
            </a:r>
            <a:endParaRPr lang="en-US" dirty="0"/>
          </a:p>
        </p:txBody>
      </p:sp>
      <p:sp>
        <p:nvSpPr>
          <p:cNvPr id="3" name="Content Placeholder 2"/>
          <p:cNvSpPr>
            <a:spLocks noGrp="1"/>
          </p:cNvSpPr>
          <p:nvPr>
            <p:ph idx="1"/>
          </p:nvPr>
        </p:nvSpPr>
        <p:spPr/>
        <p:txBody>
          <a:bodyPr>
            <a:normAutofit fontScale="92500"/>
          </a:bodyPr>
          <a:lstStyle/>
          <a:p>
            <a:r>
              <a:rPr lang="en-US" dirty="0" smtClean="0"/>
              <a:t>Create a better fit for the light curve as more data is released</a:t>
            </a:r>
          </a:p>
          <a:p>
            <a:r>
              <a:rPr lang="en-US" dirty="0" smtClean="0"/>
              <a:t>Determine whether the gravity modes or pressure modes are the dominant cause of variability</a:t>
            </a:r>
          </a:p>
          <a:p>
            <a:r>
              <a:rPr lang="en-US" dirty="0" smtClean="0"/>
              <a:t>Analyze the triplets in more detail to better understand the star</a:t>
            </a:r>
          </a:p>
          <a:p>
            <a:r>
              <a:rPr lang="en-US" dirty="0" smtClean="0"/>
              <a:t>We have analyzed a little under 400 frequencies, but there are still many more to be detected.</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071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23895" y="1"/>
            <a:ext cx="9167896" cy="6858000"/>
          </a:xfrm>
          <a:prstGeom prst="rect">
            <a:avLst/>
          </a:prstGeom>
        </p:spPr>
      </p:pic>
      <p:sp>
        <p:nvSpPr>
          <p:cNvPr id="2" name="Title 1"/>
          <p:cNvSpPr>
            <a:spLocks noGrp="1"/>
          </p:cNvSpPr>
          <p:nvPr>
            <p:ph type="ctrTitle"/>
          </p:nvPr>
        </p:nvSpPr>
        <p:spPr>
          <a:xfrm>
            <a:off x="685800" y="166181"/>
            <a:ext cx="7772400" cy="1470025"/>
          </a:xfrm>
        </p:spPr>
        <p:txBody>
          <a:bodyPr/>
          <a:lstStyle/>
          <a:p>
            <a:r>
              <a:rPr lang="en-US" dirty="0" smtClean="0">
                <a:solidFill>
                  <a:schemeClr val="bg1"/>
                </a:solidFill>
              </a:rPr>
              <a:t>White Dwarf Project at Sandia</a:t>
            </a:r>
            <a:endParaRPr lang="en-US" dirty="0">
              <a:solidFill>
                <a:schemeClr val="bg1"/>
              </a:solidFill>
            </a:endParaRPr>
          </a:p>
        </p:txBody>
      </p:sp>
      <p:sp>
        <p:nvSpPr>
          <p:cNvPr id="3" name="Subtitle 2"/>
          <p:cNvSpPr>
            <a:spLocks noGrp="1"/>
          </p:cNvSpPr>
          <p:nvPr>
            <p:ph type="subTitle" idx="1"/>
          </p:nvPr>
        </p:nvSpPr>
        <p:spPr>
          <a:xfrm>
            <a:off x="1371600" y="2831437"/>
            <a:ext cx="6400800" cy="1752600"/>
          </a:xfrm>
        </p:spPr>
        <p:txBody>
          <a:bodyPr>
            <a:normAutofit fontScale="92500" lnSpcReduction="10000"/>
          </a:bodyPr>
          <a:lstStyle/>
          <a:p>
            <a:r>
              <a:rPr lang="en-US" dirty="0" smtClean="0">
                <a:solidFill>
                  <a:srgbClr val="FFFFFF"/>
                </a:solidFill>
              </a:rPr>
              <a:t>Don </a:t>
            </a:r>
            <a:r>
              <a:rPr lang="en-US" dirty="0" err="1" smtClean="0">
                <a:solidFill>
                  <a:srgbClr val="FFFFFF"/>
                </a:solidFill>
              </a:rPr>
              <a:t>Winget</a:t>
            </a:r>
            <a:r>
              <a:rPr lang="en-US" dirty="0" smtClean="0">
                <a:solidFill>
                  <a:srgbClr val="FFFFFF"/>
                </a:solidFill>
              </a:rPr>
              <a:t>, Mike Montgomery, Jim Bailey, Greg </a:t>
            </a:r>
            <a:r>
              <a:rPr lang="en-US" dirty="0" err="1" smtClean="0">
                <a:solidFill>
                  <a:srgbClr val="FFFFFF"/>
                </a:solidFill>
              </a:rPr>
              <a:t>Rochau</a:t>
            </a:r>
            <a:r>
              <a:rPr lang="en-US" dirty="0" smtClean="0">
                <a:solidFill>
                  <a:srgbClr val="FFFFFF"/>
                </a:solidFill>
              </a:rPr>
              <a:t>, Ross Falcon, Thomas Gomez, Travis </a:t>
            </a:r>
            <a:r>
              <a:rPr lang="en-US" dirty="0" err="1" smtClean="0">
                <a:solidFill>
                  <a:srgbClr val="FFFFFF"/>
                </a:solidFill>
              </a:rPr>
              <a:t>Pille</a:t>
            </a:r>
            <a:r>
              <a:rPr lang="en-US" dirty="0" smtClean="0">
                <a:solidFill>
                  <a:srgbClr val="FFFFFF"/>
                </a:solidFill>
              </a:rPr>
              <a:t>, Sean Moorhead</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OE_11b_v14.pdf"/>
          <p:cNvPicPr>
            <a:picLocks noChangeAspect="1"/>
          </p:cNvPicPr>
          <p:nvPr/>
        </p:nvPicPr>
        <p:blipFill>
          <a:blip r:embed="rId3"/>
          <a:srcRect l="51695" t="14406" r="12712" b="65295"/>
          <a:stretch>
            <a:fillRect/>
          </a:stretch>
        </p:blipFill>
        <p:spPr>
          <a:xfrm>
            <a:off x="685800" y="990600"/>
            <a:ext cx="7846142" cy="5791200"/>
          </a:xfrm>
          <a:prstGeom prst="rect">
            <a:avLst/>
          </a:prstGeom>
          <a:solidFill>
            <a:srgbClr val="FFFFFF"/>
          </a:solidFill>
        </p:spPr>
      </p:pic>
      <p:sp>
        <p:nvSpPr>
          <p:cNvPr id="3" name="Title 3"/>
          <p:cNvSpPr txBox="1">
            <a:spLocks/>
          </p:cNvSpPr>
          <p:nvPr/>
        </p:nvSpPr>
        <p:spPr bwMode="auto">
          <a:xfrm>
            <a:off x="0" y="0"/>
            <a:ext cx="9144000" cy="11430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noProof="0" dirty="0" smtClean="0">
                <a:latin typeface="Arial"/>
                <a:ea typeface="+mj-ea"/>
                <a:cs typeface="Arial"/>
              </a:rPr>
              <a:t>“Typical” WD Spectrum: </a:t>
            </a:r>
            <a:r>
              <a:rPr lang="en-US" sz="3600" kern="0" noProof="0" dirty="0" smtClean="0">
                <a:solidFill>
                  <a:srgbClr val="FF0000"/>
                </a:solidFill>
                <a:latin typeface="Arial"/>
                <a:ea typeface="+mj-ea"/>
                <a:cs typeface="Arial"/>
              </a:rPr>
              <a:t>the </a:t>
            </a:r>
            <a:r>
              <a:rPr lang="en-US" sz="3600" kern="0" noProof="0" dirty="0" err="1" smtClean="0">
                <a:solidFill>
                  <a:srgbClr val="FF0000"/>
                </a:solidFill>
                <a:latin typeface="Arial"/>
                <a:ea typeface="+mj-ea"/>
                <a:cs typeface="Arial"/>
              </a:rPr>
              <a:t>Balmer</a:t>
            </a:r>
            <a:r>
              <a:rPr lang="en-US" sz="3600" kern="0" noProof="0" dirty="0" smtClean="0">
                <a:solidFill>
                  <a:srgbClr val="FF0000"/>
                </a:solidFill>
                <a:latin typeface="Arial"/>
                <a:ea typeface="+mj-ea"/>
                <a:cs typeface="Arial"/>
              </a:rPr>
              <a:t> Series</a:t>
            </a:r>
            <a:endParaRPr kumimoji="0" lang="en-US" sz="3600" b="0" i="0" u="none" strike="noStrike" kern="0" cap="none" spc="0" normalizeH="0" baseline="0" noProof="0" dirty="0">
              <a:ln>
                <a:noFill/>
              </a:ln>
              <a:solidFill>
                <a:srgbClr val="FF0000"/>
              </a:solidFill>
              <a:effectLst/>
              <a:uLnTx/>
              <a:uFillTx/>
              <a:latin typeface="Arial"/>
              <a:ea typeface="+mj-ea"/>
              <a:cs typeface="Arial"/>
            </a:endParaRPr>
          </a:p>
        </p:txBody>
      </p:sp>
      <p:sp>
        <p:nvSpPr>
          <p:cNvPr id="4" name="TextBox 3"/>
          <p:cNvSpPr txBox="1"/>
          <p:nvPr/>
        </p:nvSpPr>
        <p:spPr>
          <a:xfrm>
            <a:off x="5410200" y="5712767"/>
            <a:ext cx="954107" cy="461665"/>
          </a:xfrm>
          <a:prstGeom prst="rect">
            <a:avLst/>
          </a:prstGeom>
          <a:noFill/>
        </p:spPr>
        <p:txBody>
          <a:bodyPr wrap="none" rtlCol="0">
            <a:spAutoFit/>
          </a:bodyPr>
          <a:lstStyle/>
          <a:p>
            <a:r>
              <a:rPr lang="en-US" dirty="0" smtClean="0">
                <a:solidFill>
                  <a:schemeClr val="tx2"/>
                </a:solidFill>
                <a:latin typeface="+mn-lt"/>
                <a:ea typeface="cmsy10"/>
                <a:cs typeface="cmsy10"/>
              </a:rPr>
              <a:t>2 </a:t>
            </a:r>
            <a:r>
              <a:rPr lang="en-US" dirty="0" smtClean="0">
                <a:solidFill>
                  <a:schemeClr val="tx2"/>
                </a:solidFill>
                <a:latin typeface="cmsy10"/>
                <a:ea typeface="cmsy10"/>
                <a:cs typeface="cmsy10"/>
              </a:rPr>
              <a:t>,</a:t>
            </a:r>
            <a:r>
              <a:rPr lang="en-US" dirty="0" smtClean="0">
                <a:solidFill>
                  <a:schemeClr val="tx2"/>
                </a:solidFill>
                <a:ea typeface="cmsy10"/>
                <a:cs typeface="cmsy10"/>
              </a:rPr>
              <a:t> </a:t>
            </a:r>
            <a:r>
              <a:rPr lang="en-US" dirty="0">
                <a:solidFill>
                  <a:schemeClr val="tx2"/>
                </a:solidFill>
                <a:ea typeface="cmsy10"/>
                <a:cs typeface="cmsy10"/>
              </a:rPr>
              <a:t>4</a:t>
            </a:r>
            <a:r>
              <a:rPr lang="en-US" dirty="0">
                <a:solidFill>
                  <a:schemeClr val="tx2"/>
                </a:solidFill>
                <a:latin typeface="cmsy10"/>
                <a:ea typeface="cmsy10"/>
                <a:cs typeface="cmsy10"/>
              </a:rPr>
              <a:t> </a:t>
            </a:r>
            <a:endParaRPr lang="en-US" dirty="0">
              <a:solidFill>
                <a:schemeClr val="tx2"/>
              </a:solidFill>
              <a:latin typeface="cmsy10"/>
            </a:endParaRPr>
          </a:p>
        </p:txBody>
      </p:sp>
      <p:sp>
        <p:nvSpPr>
          <p:cNvPr id="5" name="TextBox 4"/>
          <p:cNvSpPr txBox="1"/>
          <p:nvPr/>
        </p:nvSpPr>
        <p:spPr>
          <a:xfrm>
            <a:off x="3657600" y="5712767"/>
            <a:ext cx="954107" cy="461665"/>
          </a:xfrm>
          <a:prstGeom prst="rect">
            <a:avLst/>
          </a:prstGeom>
          <a:noFill/>
        </p:spPr>
        <p:txBody>
          <a:bodyPr wrap="none" rtlCol="0">
            <a:spAutoFit/>
          </a:bodyPr>
          <a:lstStyle/>
          <a:p>
            <a:r>
              <a:rPr lang="en-US" dirty="0" smtClean="0">
                <a:solidFill>
                  <a:schemeClr val="tx2"/>
                </a:solidFill>
                <a:latin typeface="+mn-lt"/>
                <a:ea typeface="cmsy10"/>
                <a:cs typeface="cmsy10"/>
              </a:rPr>
              <a:t>2 </a:t>
            </a:r>
            <a:r>
              <a:rPr lang="en-US" dirty="0" smtClean="0">
                <a:solidFill>
                  <a:schemeClr val="tx2"/>
                </a:solidFill>
                <a:latin typeface="cmsy10"/>
                <a:ea typeface="cmsy10"/>
                <a:cs typeface="cmsy10"/>
              </a:rPr>
              <a:t>,</a:t>
            </a:r>
            <a:r>
              <a:rPr lang="en-US" dirty="0" smtClean="0">
                <a:solidFill>
                  <a:schemeClr val="tx2"/>
                </a:solidFill>
                <a:ea typeface="cmsy10"/>
                <a:cs typeface="cmsy10"/>
              </a:rPr>
              <a:t> </a:t>
            </a:r>
            <a:r>
              <a:rPr lang="en-US" dirty="0">
                <a:solidFill>
                  <a:schemeClr val="tx2"/>
                </a:solidFill>
                <a:ea typeface="cmsy10"/>
                <a:cs typeface="cmsy10"/>
              </a:rPr>
              <a:t>5</a:t>
            </a:r>
            <a:r>
              <a:rPr lang="en-US" dirty="0" smtClean="0">
                <a:solidFill>
                  <a:schemeClr val="tx2"/>
                </a:solidFill>
                <a:latin typeface="cmsy10"/>
                <a:ea typeface="cmsy10"/>
                <a:cs typeface="cmsy10"/>
              </a:rPr>
              <a:t> </a:t>
            </a:r>
            <a:endParaRPr lang="en-US" dirty="0">
              <a:solidFill>
                <a:schemeClr val="tx2"/>
              </a:solidFill>
              <a:latin typeface="cmsy10"/>
            </a:endParaRPr>
          </a:p>
        </p:txBody>
      </p:sp>
      <p:sp>
        <p:nvSpPr>
          <p:cNvPr id="6" name="TextBox 5"/>
          <p:cNvSpPr txBox="1"/>
          <p:nvPr/>
        </p:nvSpPr>
        <p:spPr>
          <a:xfrm>
            <a:off x="2209800" y="5714999"/>
            <a:ext cx="954107" cy="461665"/>
          </a:xfrm>
          <a:prstGeom prst="rect">
            <a:avLst/>
          </a:prstGeom>
          <a:noFill/>
        </p:spPr>
        <p:txBody>
          <a:bodyPr wrap="none" rtlCol="0">
            <a:spAutoFit/>
          </a:bodyPr>
          <a:lstStyle/>
          <a:p>
            <a:r>
              <a:rPr lang="en-US" dirty="0" smtClean="0">
                <a:solidFill>
                  <a:schemeClr val="tx2"/>
                </a:solidFill>
                <a:latin typeface="+mn-lt"/>
                <a:ea typeface="cmsy10"/>
                <a:cs typeface="cmsy10"/>
              </a:rPr>
              <a:t>2 </a:t>
            </a:r>
            <a:r>
              <a:rPr lang="en-US" dirty="0" smtClean="0">
                <a:solidFill>
                  <a:schemeClr val="tx2"/>
                </a:solidFill>
                <a:latin typeface="cmsy10"/>
                <a:ea typeface="cmsy10"/>
                <a:cs typeface="cmsy10"/>
              </a:rPr>
              <a:t>,</a:t>
            </a:r>
            <a:r>
              <a:rPr lang="en-US" dirty="0" smtClean="0">
                <a:solidFill>
                  <a:schemeClr val="tx2"/>
                </a:solidFill>
                <a:ea typeface="cmsy10"/>
                <a:cs typeface="cmsy10"/>
              </a:rPr>
              <a:t> </a:t>
            </a:r>
            <a:r>
              <a:rPr lang="en-US" dirty="0">
                <a:solidFill>
                  <a:schemeClr val="tx2"/>
                </a:solidFill>
                <a:ea typeface="cmsy10"/>
                <a:cs typeface="cmsy10"/>
              </a:rPr>
              <a:t>6</a:t>
            </a:r>
            <a:r>
              <a:rPr lang="en-US" dirty="0" smtClean="0">
                <a:solidFill>
                  <a:schemeClr val="tx2"/>
                </a:solidFill>
                <a:latin typeface="cmsy10"/>
                <a:ea typeface="cmsy10"/>
                <a:cs typeface="cmsy10"/>
              </a:rPr>
              <a:t> </a:t>
            </a:r>
            <a:endParaRPr lang="en-US" dirty="0">
              <a:solidFill>
                <a:schemeClr val="tx2"/>
              </a:solidFill>
              <a:latin typeface="cmsy10"/>
            </a:endParaRPr>
          </a:p>
        </p:txBody>
      </p:sp>
      <p:sp>
        <p:nvSpPr>
          <p:cNvPr id="7" name="TextBox 6"/>
          <p:cNvSpPr txBox="1"/>
          <p:nvPr/>
        </p:nvSpPr>
        <p:spPr>
          <a:xfrm>
            <a:off x="1732746" y="5105400"/>
            <a:ext cx="954107" cy="461665"/>
          </a:xfrm>
          <a:prstGeom prst="rect">
            <a:avLst/>
          </a:prstGeom>
          <a:noFill/>
        </p:spPr>
        <p:txBody>
          <a:bodyPr wrap="none" rtlCol="0">
            <a:spAutoFit/>
          </a:bodyPr>
          <a:lstStyle/>
          <a:p>
            <a:r>
              <a:rPr lang="en-US" dirty="0" smtClean="0">
                <a:solidFill>
                  <a:schemeClr val="tx2"/>
                </a:solidFill>
                <a:latin typeface="+mn-lt"/>
                <a:ea typeface="cmsy10"/>
                <a:cs typeface="cmsy10"/>
              </a:rPr>
              <a:t>2 </a:t>
            </a:r>
            <a:r>
              <a:rPr lang="en-US" dirty="0" smtClean="0">
                <a:solidFill>
                  <a:schemeClr val="tx2"/>
                </a:solidFill>
                <a:latin typeface="cmsy10"/>
                <a:ea typeface="cmsy10"/>
                <a:cs typeface="cmsy10"/>
              </a:rPr>
              <a:t>,</a:t>
            </a:r>
            <a:r>
              <a:rPr lang="en-US" dirty="0" smtClean="0">
                <a:solidFill>
                  <a:schemeClr val="tx2"/>
                </a:solidFill>
                <a:ea typeface="cmsy10"/>
                <a:cs typeface="cmsy10"/>
              </a:rPr>
              <a:t> </a:t>
            </a:r>
            <a:r>
              <a:rPr lang="en-US" dirty="0">
                <a:solidFill>
                  <a:schemeClr val="tx2"/>
                </a:solidFill>
                <a:ea typeface="cmsy10"/>
                <a:cs typeface="cmsy10"/>
              </a:rPr>
              <a:t>7</a:t>
            </a:r>
            <a:r>
              <a:rPr lang="en-US" dirty="0" smtClean="0">
                <a:solidFill>
                  <a:schemeClr val="tx2"/>
                </a:solidFill>
                <a:latin typeface="cmsy10"/>
                <a:ea typeface="cmsy10"/>
                <a:cs typeface="cmsy10"/>
              </a:rPr>
              <a:t> </a:t>
            </a:r>
            <a:endParaRPr lang="en-US" dirty="0">
              <a:solidFill>
                <a:schemeClr val="tx2"/>
              </a:solidFill>
              <a:latin typeface="cmsy10"/>
            </a:endParaRPr>
          </a:p>
        </p:txBody>
      </p:sp>
      <p:sp>
        <p:nvSpPr>
          <p:cNvPr id="8" name="TextBox 7"/>
          <p:cNvSpPr txBox="1"/>
          <p:nvPr/>
        </p:nvSpPr>
        <p:spPr>
          <a:xfrm>
            <a:off x="1295400" y="4038600"/>
            <a:ext cx="954107" cy="461665"/>
          </a:xfrm>
          <a:prstGeom prst="rect">
            <a:avLst/>
          </a:prstGeom>
          <a:noFill/>
        </p:spPr>
        <p:txBody>
          <a:bodyPr wrap="none" rtlCol="0">
            <a:spAutoFit/>
          </a:bodyPr>
          <a:lstStyle/>
          <a:p>
            <a:r>
              <a:rPr lang="en-US" dirty="0" smtClean="0">
                <a:solidFill>
                  <a:schemeClr val="tx2"/>
                </a:solidFill>
                <a:latin typeface="+mn-lt"/>
                <a:ea typeface="cmsy10"/>
                <a:cs typeface="cmsy10"/>
              </a:rPr>
              <a:t>2 </a:t>
            </a:r>
            <a:r>
              <a:rPr lang="en-US" dirty="0" smtClean="0">
                <a:solidFill>
                  <a:schemeClr val="tx2"/>
                </a:solidFill>
                <a:latin typeface="cmsy10"/>
                <a:ea typeface="cmsy10"/>
                <a:cs typeface="cmsy10"/>
              </a:rPr>
              <a:t>,</a:t>
            </a:r>
            <a:r>
              <a:rPr lang="en-US" dirty="0" smtClean="0">
                <a:solidFill>
                  <a:schemeClr val="tx2"/>
                </a:solidFill>
                <a:ea typeface="cmsy10"/>
                <a:cs typeface="cmsy10"/>
              </a:rPr>
              <a:t> </a:t>
            </a:r>
            <a:r>
              <a:rPr lang="en-US" dirty="0">
                <a:solidFill>
                  <a:schemeClr val="tx2"/>
                </a:solidFill>
                <a:ea typeface="cmsy10"/>
                <a:cs typeface="cmsy10"/>
              </a:rPr>
              <a:t>8</a:t>
            </a:r>
            <a:r>
              <a:rPr lang="en-US" dirty="0" smtClean="0">
                <a:solidFill>
                  <a:schemeClr val="tx2"/>
                </a:solidFill>
                <a:latin typeface="cmsy10"/>
                <a:ea typeface="cmsy10"/>
                <a:cs typeface="cmsy10"/>
              </a:rPr>
              <a:t> </a:t>
            </a:r>
            <a:endParaRPr lang="en-US" dirty="0">
              <a:solidFill>
                <a:schemeClr val="tx2"/>
              </a:solidFill>
              <a:latin typeface="cmsy10"/>
            </a:endParaRPr>
          </a:p>
        </p:txBody>
      </p:sp>
      <p:sp>
        <p:nvSpPr>
          <p:cNvPr id="9" name="TextBox 8"/>
          <p:cNvSpPr txBox="1"/>
          <p:nvPr/>
        </p:nvSpPr>
        <p:spPr>
          <a:xfrm>
            <a:off x="5867400" y="5334000"/>
            <a:ext cx="582211" cy="461665"/>
          </a:xfrm>
          <a:prstGeom prst="rect">
            <a:avLst/>
          </a:prstGeom>
          <a:noFill/>
        </p:spPr>
        <p:txBody>
          <a:bodyPr wrap="none" rtlCol="0">
            <a:spAutoFit/>
          </a:bodyPr>
          <a:lstStyle/>
          <a:p>
            <a:r>
              <a:rPr lang="en-US" dirty="0" smtClean="0">
                <a:solidFill>
                  <a:srgbClr val="000000"/>
                </a:solidFill>
              </a:rPr>
              <a:t>H</a:t>
            </a:r>
            <a:r>
              <a:rPr lang="en-US" dirty="0" smtClean="0">
                <a:solidFill>
                  <a:srgbClr val="000000"/>
                </a:solidFill>
                <a:latin typeface="cmmi10"/>
                <a:ea typeface="cmmi10"/>
                <a:cs typeface="cmmi10"/>
              </a:rPr>
              <a:t>¯</a:t>
            </a:r>
            <a:endParaRPr lang="en-US" dirty="0">
              <a:solidFill>
                <a:srgbClr val="000000"/>
              </a:solidFill>
              <a:latin typeface="cmmi10"/>
            </a:endParaRPr>
          </a:p>
        </p:txBody>
      </p:sp>
      <p:sp>
        <p:nvSpPr>
          <p:cNvPr id="11" name="TextBox 10"/>
          <p:cNvSpPr txBox="1"/>
          <p:nvPr/>
        </p:nvSpPr>
        <p:spPr>
          <a:xfrm>
            <a:off x="3657600" y="5334000"/>
            <a:ext cx="569387" cy="461665"/>
          </a:xfrm>
          <a:prstGeom prst="rect">
            <a:avLst/>
          </a:prstGeom>
          <a:noFill/>
        </p:spPr>
        <p:txBody>
          <a:bodyPr wrap="none" rtlCol="0">
            <a:spAutoFit/>
          </a:bodyPr>
          <a:lstStyle/>
          <a:p>
            <a:r>
              <a:rPr lang="en-US" dirty="0" smtClean="0">
                <a:solidFill>
                  <a:srgbClr val="000000"/>
                </a:solidFill>
              </a:rPr>
              <a:t>H</a:t>
            </a:r>
            <a:r>
              <a:rPr lang="en-US" dirty="0" smtClean="0">
                <a:solidFill>
                  <a:srgbClr val="000000"/>
                </a:solidFill>
                <a:latin typeface="cmmi10"/>
                <a:ea typeface="cmmi10"/>
                <a:cs typeface="cmmi10"/>
              </a:rPr>
              <a:t>°</a:t>
            </a:r>
            <a:endParaRPr lang="en-US" dirty="0">
              <a:solidFill>
                <a:srgbClr val="000000"/>
              </a:solidFill>
              <a:latin typeface="cmmi10"/>
            </a:endParaRPr>
          </a:p>
        </p:txBody>
      </p:sp>
      <p:sp>
        <p:nvSpPr>
          <p:cNvPr id="12" name="TextBox 11"/>
          <p:cNvSpPr txBox="1"/>
          <p:nvPr/>
        </p:nvSpPr>
        <p:spPr>
          <a:xfrm>
            <a:off x="2652197" y="5410200"/>
            <a:ext cx="575849" cy="461665"/>
          </a:xfrm>
          <a:prstGeom prst="rect">
            <a:avLst/>
          </a:prstGeom>
          <a:noFill/>
        </p:spPr>
        <p:txBody>
          <a:bodyPr wrap="none" rtlCol="0">
            <a:spAutoFit/>
          </a:bodyPr>
          <a:lstStyle/>
          <a:p>
            <a:r>
              <a:rPr lang="en-US" dirty="0" smtClean="0">
                <a:solidFill>
                  <a:srgbClr val="000000"/>
                </a:solidFill>
              </a:rPr>
              <a:t>H</a:t>
            </a:r>
            <a:r>
              <a:rPr lang="en-US" dirty="0" smtClean="0">
                <a:solidFill>
                  <a:srgbClr val="000000"/>
                </a:solidFill>
                <a:latin typeface="cmmi10"/>
                <a:ea typeface="cmmi10"/>
                <a:cs typeface="cmmi10"/>
              </a:rPr>
              <a:t>±</a:t>
            </a:r>
            <a:endParaRPr lang="en-US" dirty="0">
              <a:solidFill>
                <a:srgbClr val="000000"/>
              </a:solidFill>
              <a:latin typeface="cmmi10"/>
            </a:endParaRPr>
          </a:p>
        </p:txBody>
      </p:sp>
      <p:sp>
        <p:nvSpPr>
          <p:cNvPr id="13" name="TextBox 12"/>
          <p:cNvSpPr txBox="1"/>
          <p:nvPr/>
        </p:nvSpPr>
        <p:spPr>
          <a:xfrm>
            <a:off x="2135484" y="4796135"/>
            <a:ext cx="531516" cy="461665"/>
          </a:xfrm>
          <a:prstGeom prst="rect">
            <a:avLst/>
          </a:prstGeom>
          <a:noFill/>
        </p:spPr>
        <p:txBody>
          <a:bodyPr wrap="none" rtlCol="0">
            <a:spAutoFit/>
          </a:bodyPr>
          <a:lstStyle/>
          <a:p>
            <a:r>
              <a:rPr lang="en-US" dirty="0" smtClean="0">
                <a:solidFill>
                  <a:srgbClr val="000000"/>
                </a:solidFill>
              </a:rPr>
              <a:t>H</a:t>
            </a:r>
            <a:r>
              <a:rPr lang="en-US" dirty="0" smtClean="0">
                <a:solidFill>
                  <a:srgbClr val="000000"/>
                </a:solidFill>
                <a:latin typeface="cmmi10"/>
                <a:ea typeface="cmmi10"/>
                <a:cs typeface="cmmi10"/>
              </a:rPr>
              <a:t>²</a:t>
            </a:r>
            <a:endParaRPr lang="en-US" dirty="0">
              <a:solidFill>
                <a:srgbClr val="000000"/>
              </a:solidFill>
              <a:latin typeface="cmmi10"/>
            </a:endParaRPr>
          </a:p>
        </p:txBody>
      </p:sp>
      <p:sp>
        <p:nvSpPr>
          <p:cNvPr id="14" name="TextBox 13"/>
          <p:cNvSpPr txBox="1"/>
          <p:nvPr/>
        </p:nvSpPr>
        <p:spPr>
          <a:xfrm>
            <a:off x="1295400" y="3638202"/>
            <a:ext cx="560821" cy="461665"/>
          </a:xfrm>
          <a:prstGeom prst="rect">
            <a:avLst/>
          </a:prstGeom>
          <a:noFill/>
        </p:spPr>
        <p:txBody>
          <a:bodyPr wrap="none" rtlCol="0">
            <a:spAutoFit/>
          </a:bodyPr>
          <a:lstStyle/>
          <a:p>
            <a:r>
              <a:rPr lang="en-US" dirty="0" smtClean="0">
                <a:solidFill>
                  <a:srgbClr val="000000"/>
                </a:solidFill>
              </a:rPr>
              <a:t>H8</a:t>
            </a:r>
            <a:endParaRPr lang="en-US"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10767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68700" y="3873500"/>
            <a:ext cx="5575300" cy="2984500"/>
          </a:xfrm>
          <a:prstGeom prst="rect">
            <a:avLst/>
          </a:prstGeom>
        </p:spPr>
      </p:pic>
      <p:sp>
        <p:nvSpPr>
          <p:cNvPr id="2" name="Title 1"/>
          <p:cNvSpPr>
            <a:spLocks noGrp="1"/>
          </p:cNvSpPr>
          <p:nvPr>
            <p:ph type="title"/>
          </p:nvPr>
        </p:nvSpPr>
        <p:spPr/>
        <p:txBody>
          <a:bodyPr/>
          <a:lstStyle/>
          <a:p>
            <a:r>
              <a:rPr lang="en-US" dirty="0" smtClean="0"/>
              <a:t>The Z Machine: Pulsed Power</a:t>
            </a:r>
            <a:endParaRPr lang="en-US" dirty="0"/>
          </a:p>
        </p:txBody>
      </p:sp>
      <p:sp>
        <p:nvSpPr>
          <p:cNvPr id="3" name="Content Placeholder 2"/>
          <p:cNvSpPr>
            <a:spLocks noGrp="1"/>
          </p:cNvSpPr>
          <p:nvPr>
            <p:ph idx="1"/>
          </p:nvPr>
        </p:nvSpPr>
        <p:spPr>
          <a:xfrm>
            <a:off x="211672" y="1561124"/>
            <a:ext cx="3511835" cy="4866297"/>
          </a:xfrm>
        </p:spPr>
        <p:txBody>
          <a:bodyPr>
            <a:noAutofit/>
          </a:bodyPr>
          <a:lstStyle/>
          <a:p>
            <a:r>
              <a:rPr lang="en-US" sz="1600" dirty="0" smtClean="0"/>
              <a:t>The Z machine is capable of converting 26 million amps into a peak X-ray emission of 350 terawatts, allowing us to create extreme conditions in a laboratory setting</a:t>
            </a:r>
          </a:p>
          <a:p>
            <a:r>
              <a:rPr lang="en-US" sz="1600" b="1" dirty="0" smtClean="0"/>
              <a:t>“Z </a:t>
            </a:r>
            <a:r>
              <a:rPr lang="en-US" sz="1600" b="1" dirty="0"/>
              <a:t>Machine Produces Six Times the World’s Energy to Create White Dwarf </a:t>
            </a:r>
            <a:r>
              <a:rPr lang="en-US" sz="1600" b="1" dirty="0" smtClean="0"/>
              <a:t>Star”</a:t>
            </a:r>
          </a:p>
          <a:p>
            <a:pPr lvl="1"/>
            <a:r>
              <a:rPr lang="en-US" sz="1600" dirty="0" smtClean="0">
                <a:hlinkClick r:id="rId3"/>
              </a:rPr>
              <a:t>http://techland.time.com/2012/08/10/z-machine-produces-six-times-the-worlds-energy-to-create-white-dwarf-star/</a:t>
            </a:r>
            <a:endParaRPr lang="en-US" sz="1600" dirty="0" smtClean="0"/>
          </a:p>
          <a:p>
            <a:r>
              <a:rPr lang="en-US" sz="1600" dirty="0" smtClean="0"/>
              <a:t>More information can be found at </a:t>
            </a:r>
            <a:r>
              <a:rPr lang="en-US" sz="1600" dirty="0" err="1" smtClean="0"/>
              <a:t>www.sandia.gov/z</a:t>
            </a:r>
            <a:r>
              <a:rPr lang="en-US" sz="1600" dirty="0" smtClean="0"/>
              <a:t>-machine/</a:t>
            </a:r>
          </a:p>
        </p:txBody>
      </p:sp>
      <p:pic>
        <p:nvPicPr>
          <p:cNvPr id="5" name="Picture 4"/>
          <p:cNvPicPr>
            <a:picLocks noChangeAspect="1"/>
          </p:cNvPicPr>
          <p:nvPr/>
        </p:nvPicPr>
        <p:blipFill>
          <a:blip r:embed="rId4"/>
          <a:stretch>
            <a:fillRect/>
          </a:stretch>
        </p:blipFill>
        <p:spPr>
          <a:xfrm>
            <a:off x="4327770" y="1261330"/>
            <a:ext cx="4132384" cy="275492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Experiment</a:t>
            </a:r>
            <a:endParaRPr lang="en-US" dirty="0"/>
          </a:p>
        </p:txBody>
      </p:sp>
      <p:sp>
        <p:nvSpPr>
          <p:cNvPr id="3" name="Content Placeholder 2"/>
          <p:cNvSpPr>
            <a:spLocks noGrp="1"/>
          </p:cNvSpPr>
          <p:nvPr>
            <p:ph idx="1"/>
          </p:nvPr>
        </p:nvSpPr>
        <p:spPr>
          <a:xfrm>
            <a:off x="457200" y="1600200"/>
            <a:ext cx="8229600" cy="2056117"/>
          </a:xfrm>
        </p:spPr>
        <p:txBody>
          <a:bodyPr>
            <a:normAutofit fontScale="62500" lnSpcReduction="20000"/>
          </a:bodyPr>
          <a:lstStyle/>
          <a:p>
            <a:r>
              <a:rPr lang="en-US" dirty="0" smtClean="0"/>
              <a:t>We use these extreme conditions to ionize a confined hydrogen gas, recreating a white dwarf photosphere.</a:t>
            </a:r>
          </a:p>
          <a:p>
            <a:r>
              <a:rPr lang="en-US" dirty="0" smtClean="0"/>
              <a:t>We then are able to observe the time evolution of the gas’ spectrum (</a:t>
            </a:r>
            <a:r>
              <a:rPr lang="en-US" dirty="0" err="1" smtClean="0"/>
              <a:t>Balmer</a:t>
            </a:r>
            <a:r>
              <a:rPr lang="en-US" dirty="0" smtClean="0"/>
              <a:t> series) using fiber optic cables and a streak camera.</a:t>
            </a:r>
          </a:p>
          <a:p>
            <a:r>
              <a:rPr lang="en-US" dirty="0" smtClean="0"/>
              <a:t>Thanks to Ross Falcon’s ACE configuration, we are now able to measure absorption and emission spectra as well as the background continuum simultaneously!</a:t>
            </a:r>
          </a:p>
          <a:p>
            <a:endParaRPr lang="en-US" dirty="0"/>
          </a:p>
        </p:txBody>
      </p:sp>
      <p:pic>
        <p:nvPicPr>
          <p:cNvPr id="4" name="Picture 3"/>
          <p:cNvPicPr>
            <a:picLocks noChangeAspect="1"/>
          </p:cNvPicPr>
          <p:nvPr/>
        </p:nvPicPr>
        <p:blipFill>
          <a:blip r:embed="rId2"/>
          <a:stretch>
            <a:fillRect/>
          </a:stretch>
        </p:blipFill>
        <p:spPr>
          <a:xfrm>
            <a:off x="3274506" y="3446532"/>
            <a:ext cx="4682445" cy="286842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is this important, we can just observe actual white dwarf spectra right?</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Ross Falcon, a grad student working with our group, found that the masses of white dwarfs as determined through gravitational redshifting were much larger than those determined </a:t>
            </a:r>
            <a:r>
              <a:rPr lang="en-US" dirty="0" err="1" smtClean="0"/>
              <a:t>spectroscopically</a:t>
            </a:r>
            <a:r>
              <a:rPr lang="en-US" dirty="0" smtClean="0"/>
              <a:t>. (Ask for paper)</a:t>
            </a:r>
          </a:p>
          <a:p>
            <a:r>
              <a:rPr lang="en-US" dirty="0" smtClean="0"/>
              <a:t>Because of this, we have set out to create our own data set at known conditions in order to test and constrain current spectral line theories.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11123"/>
            <a:ext cx="7772400" cy="1546474"/>
          </a:xfrm>
          <a:prstGeom prst="rect">
            <a:avLst/>
          </a:prstGeom>
        </p:spPr>
        <p:txBody>
          <a:bodyPr lIns="91425" tIns="91425" rIns="91425" bIns="91425" anchor="b" anchorCtr="0">
            <a:noAutofit/>
          </a:bodyPr>
          <a:lstStyle/>
          <a:p>
            <a:pPr lvl="0" rtl="0">
              <a:buNone/>
            </a:pPr>
            <a:r>
              <a:rPr lang="en"/>
              <a:t>FRI Spring 2013:</a:t>
            </a:r>
          </a:p>
          <a:p>
            <a:pPr>
              <a:buNone/>
            </a:pPr>
            <a:r>
              <a:rPr lang="en"/>
              <a:t>Evaluating the ProEM Camera</a:t>
            </a:r>
          </a:p>
        </p:txBody>
      </p:sp>
      <p:sp>
        <p:nvSpPr>
          <p:cNvPr id="24" name="Shape 24"/>
          <p:cNvSpPr txBox="1">
            <a:spLocks noGrp="1"/>
          </p:cNvSpPr>
          <p:nvPr>
            <p:ph type="subTitle" idx="1"/>
          </p:nvPr>
        </p:nvSpPr>
        <p:spPr>
          <a:xfrm>
            <a:off x="685800" y="3786737"/>
            <a:ext cx="7772400" cy="1046317"/>
          </a:xfrm>
          <a:prstGeom prst="rect">
            <a:avLst/>
          </a:prstGeom>
        </p:spPr>
        <p:txBody>
          <a:bodyPr lIns="91425" tIns="91425" rIns="91425" bIns="91425" anchor="t" anchorCtr="0">
            <a:noAutofit/>
          </a:bodyPr>
          <a:lstStyle/>
          <a:p>
            <a:pPr>
              <a:buNone/>
            </a:pPr>
            <a:r>
              <a:rPr lang="en"/>
              <a:t>Mentor: Samuel Harrold</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About the new camera</a:t>
            </a:r>
          </a:p>
        </p:txBody>
      </p:sp>
      <p:sp>
        <p:nvSpPr>
          <p:cNvPr id="30" name="Shape 30"/>
          <p:cNvSpPr/>
          <p:nvPr/>
        </p:nvSpPr>
        <p:spPr>
          <a:xfrm>
            <a:off x="1363250" y="1417637"/>
            <a:ext cx="6544948" cy="4647583"/>
          </a:xfrm>
          <a:prstGeom prst="rect">
            <a:avLst/>
          </a:prstGeom>
          <a:blipFill>
            <a:blip r:embed="rId3"/>
            <a:stretch>
              <a:fillRect/>
            </a:stretch>
          </a:blipFill>
          <a:ln>
            <a:noFill/>
          </a:ln>
        </p:spPr>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a:t>Tasks</a:t>
            </a:r>
          </a:p>
        </p:txBody>
      </p:sp>
      <p:sp>
        <p:nvSpPr>
          <p:cNvPr id="36" name="Shape 3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sz="2800" dirty="0"/>
              <a:t>Determine whether or not we can detect an object using this camera on a telescope.</a:t>
            </a:r>
          </a:p>
          <a:p>
            <a:pPr marL="914400" lvl="1" indent="-381000" rtl="0">
              <a:buClr>
                <a:schemeClr val="dk1"/>
              </a:buClr>
              <a:buSzPct val="80000"/>
              <a:buFont typeface="Courier New"/>
              <a:buChar char="o"/>
            </a:pPr>
            <a:r>
              <a:rPr lang="en" sz="2400" dirty="0"/>
              <a:t>What magnitude?</a:t>
            </a:r>
          </a:p>
          <a:p>
            <a:pPr marL="914400" lvl="1" indent="-381000" rtl="0">
              <a:buClr>
                <a:schemeClr val="dk1"/>
              </a:buClr>
              <a:buSzPct val="80000"/>
              <a:buFont typeface="Courier New"/>
              <a:buChar char="o"/>
            </a:pPr>
            <a:r>
              <a:rPr lang="en" sz="2400" dirty="0"/>
              <a:t>What amplitudes?</a:t>
            </a:r>
          </a:p>
          <a:p>
            <a:pPr marL="914400" lvl="1" indent="-381000" rtl="0">
              <a:buClr>
                <a:schemeClr val="dk1"/>
              </a:buClr>
              <a:buSzPct val="80000"/>
              <a:buFont typeface="Courier New"/>
              <a:buChar char="o"/>
            </a:pPr>
            <a:r>
              <a:rPr lang="en" sz="2400" dirty="0"/>
              <a:t>What frequencies?</a:t>
            </a:r>
          </a:p>
          <a:p>
            <a:pPr marL="457200" lvl="0" indent="-419100" rtl="0">
              <a:buClr>
                <a:schemeClr val="dk1"/>
              </a:buClr>
              <a:buSzPct val="166666"/>
              <a:buFont typeface="Arial"/>
              <a:buChar char="•"/>
            </a:pPr>
            <a:r>
              <a:rPr lang="en" sz="2800" dirty="0"/>
              <a:t>Similar analysis: </a:t>
            </a:r>
            <a:r>
              <a:rPr lang="en" sz="2800" u="sng" dirty="0">
                <a:solidFill>
                  <a:schemeClr val="hlink"/>
                </a:solidFill>
                <a:hlinkClick r:id="rId3"/>
              </a:rPr>
              <a:t>http://www.apo.nmsu.edu/arc35m/Instruments/AGILE/#3p3</a:t>
            </a:r>
            <a:r>
              <a:rPr lang="en" sz="2800" dirty="0"/>
              <a:t> </a:t>
            </a:r>
          </a:p>
          <a:p>
            <a:pPr marL="457200" lvl="0" indent="-419100" rtl="0">
              <a:buClr>
                <a:schemeClr val="dk1"/>
              </a:buClr>
              <a:buSzPct val="166666"/>
              <a:buFont typeface="Arial"/>
              <a:buChar char="•"/>
            </a:pPr>
            <a:r>
              <a:rPr lang="en" sz="2800" dirty="0"/>
              <a:t>Can we detect a pulsar from the 82-inch?</a:t>
            </a:r>
            <a:r>
              <a:rPr lang="en" sz="2800" u="sng" dirty="0">
                <a:solidFill>
                  <a:schemeClr val="hlink"/>
                </a:solidFill>
                <a:hlinkClick r:id="rId4"/>
              </a:rPr>
              <a:t>http://www.youtube.com/watch?v=_grWV6c_3_o</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910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1312"/>
            <a:ext cx="9144000" cy="872282"/>
          </a:xfrm>
        </p:spPr>
        <p:txBody>
          <a:bodyPr>
            <a:normAutofit/>
          </a:bodyPr>
          <a:lstStyle/>
          <a:p>
            <a:r>
              <a:rPr lang="en-US" dirty="0" smtClean="0">
                <a:solidFill>
                  <a:schemeClr val="bg1"/>
                </a:solidFill>
                <a:latin typeface="Futura Condensed"/>
                <a:cs typeface="Futura Condensed"/>
              </a:rPr>
              <a:t>The UT/McDonald White Dwarf Planet Search</a:t>
            </a:r>
            <a:endParaRPr lang="en-US" dirty="0">
              <a:solidFill>
                <a:schemeClr val="bg1"/>
              </a:solidFill>
              <a:latin typeface="Futura Condensed"/>
              <a:cs typeface="Futura Condensed"/>
            </a:endParaRPr>
          </a:p>
        </p:txBody>
      </p:sp>
      <p:sp>
        <p:nvSpPr>
          <p:cNvPr id="3" name="Content Placeholder 2"/>
          <p:cNvSpPr>
            <a:spLocks noGrp="1"/>
          </p:cNvSpPr>
          <p:nvPr>
            <p:ph idx="1"/>
          </p:nvPr>
        </p:nvSpPr>
        <p:spPr>
          <a:xfrm>
            <a:off x="89806" y="1022994"/>
            <a:ext cx="4280637" cy="5235888"/>
          </a:xfrm>
        </p:spPr>
        <p:txBody>
          <a:bodyPr>
            <a:normAutofit/>
          </a:bodyPr>
          <a:lstStyle/>
          <a:p>
            <a:r>
              <a:rPr lang="en-US" sz="2000" dirty="0" smtClean="0">
                <a:latin typeface="Helvetica"/>
                <a:ea typeface="AppleGothic"/>
                <a:cs typeface="Helvetica"/>
              </a:rPr>
              <a:t>Observations since at least 2003</a:t>
            </a:r>
          </a:p>
          <a:p>
            <a:pPr lvl="1"/>
            <a:r>
              <a:rPr lang="en-US" sz="1800" dirty="0" smtClean="0">
                <a:latin typeface="Helvetica"/>
                <a:ea typeface="AppleGothic"/>
                <a:cs typeface="Helvetica"/>
              </a:rPr>
              <a:t>Two stars since the 1970s</a:t>
            </a:r>
          </a:p>
          <a:p>
            <a:r>
              <a:rPr lang="en-US" sz="2000" dirty="0" smtClean="0">
                <a:latin typeface="Helvetica"/>
                <a:ea typeface="AppleGothic"/>
                <a:cs typeface="Helvetica"/>
              </a:rPr>
              <a:t>Monitor pulse arrival times for about a dozen DAVs (hydrogen-atmosphere WDs)</a:t>
            </a:r>
          </a:p>
          <a:p>
            <a:pPr lvl="1"/>
            <a:r>
              <a:rPr lang="en-US" sz="1800" dirty="0" smtClean="0">
                <a:latin typeface="Helvetica"/>
                <a:ea typeface="AppleGothic"/>
                <a:cs typeface="Helvetica"/>
              </a:rPr>
              <a:t>Similar to the pulsar timing method</a:t>
            </a:r>
          </a:p>
          <a:p>
            <a:r>
              <a:rPr lang="en-US" sz="2000" dirty="0" smtClean="0">
                <a:latin typeface="Helvetica"/>
                <a:ea typeface="AppleGothic"/>
                <a:cs typeface="Helvetica"/>
              </a:rPr>
              <a:t>&gt; 95% of all stars in our Galaxy (including our Sun) will be DAVs</a:t>
            </a:r>
          </a:p>
          <a:p>
            <a:r>
              <a:rPr lang="en-US" sz="2000" dirty="0" smtClean="0">
                <a:latin typeface="Helvetica"/>
                <a:ea typeface="AppleGothic"/>
                <a:cs typeface="Helvetica"/>
              </a:rPr>
              <a:t>Pulsation periods 100-500 s</a:t>
            </a:r>
          </a:p>
          <a:p>
            <a:pPr lvl="1"/>
            <a:r>
              <a:rPr lang="en-US" sz="1800" dirty="0" smtClean="0">
                <a:latin typeface="Helvetica"/>
                <a:ea typeface="AppleGothic"/>
                <a:cs typeface="Helvetica"/>
              </a:rPr>
              <a:t>We expect the period change in these pulsations to be very slow</a:t>
            </a:r>
            <a:br>
              <a:rPr lang="en-US" sz="1800" dirty="0" smtClean="0">
                <a:latin typeface="Helvetica"/>
                <a:ea typeface="AppleGothic"/>
                <a:cs typeface="Helvetica"/>
              </a:rPr>
            </a:br>
            <a:r>
              <a:rPr lang="en-US" sz="1800" dirty="0" smtClean="0">
                <a:latin typeface="Helvetica"/>
                <a:ea typeface="AppleGothic"/>
                <a:cs typeface="Helvetica"/>
              </a:rPr>
              <a:t>(&lt; 1 </a:t>
            </a:r>
            <a:r>
              <a:rPr lang="en-US" sz="1800" dirty="0" err="1" smtClean="0">
                <a:latin typeface="Helvetica"/>
                <a:ea typeface="AppleGothic"/>
                <a:cs typeface="Helvetica"/>
              </a:rPr>
              <a:t>μs</a:t>
            </a:r>
            <a:r>
              <a:rPr lang="en-US" sz="1800" dirty="0" smtClean="0">
                <a:latin typeface="Helvetica"/>
                <a:ea typeface="AppleGothic"/>
                <a:cs typeface="Helvetica"/>
              </a:rPr>
              <a:t> yr</a:t>
            </a:r>
            <a:r>
              <a:rPr lang="en-US" sz="1800" baseline="30000" dirty="0" smtClean="0">
                <a:latin typeface="Helvetica"/>
                <a:ea typeface="AppleGothic"/>
                <a:cs typeface="Helvetica"/>
              </a:rPr>
              <a:t>-1</a:t>
            </a:r>
            <a:r>
              <a:rPr lang="en-US" sz="1800" dirty="0" smtClean="0">
                <a:latin typeface="Helvetica"/>
                <a:ea typeface="AppleGothic"/>
                <a:cs typeface="Helvetica"/>
              </a:rPr>
              <a:t>)</a:t>
            </a:r>
          </a:p>
          <a:p>
            <a:pPr lvl="1"/>
            <a:r>
              <a:rPr lang="en-US" sz="1800" dirty="0" smtClean="0">
                <a:latin typeface="Helvetica"/>
                <a:ea typeface="AppleGothic"/>
                <a:cs typeface="Helvetica"/>
              </a:rPr>
              <a:t>After 9 years we are sensitive to Jupiter-mass planets from</a:t>
            </a:r>
            <a:br>
              <a:rPr lang="en-US" sz="1800" dirty="0" smtClean="0">
                <a:latin typeface="Helvetica"/>
                <a:ea typeface="AppleGothic"/>
                <a:cs typeface="Helvetica"/>
              </a:rPr>
            </a:br>
            <a:r>
              <a:rPr lang="en-US" sz="1800" dirty="0" smtClean="0">
                <a:latin typeface="Helvetica"/>
                <a:ea typeface="AppleGothic"/>
                <a:cs typeface="Helvetica"/>
              </a:rPr>
              <a:t>2-10 AU</a:t>
            </a:r>
            <a:endParaRPr lang="en-US" sz="1800" dirty="0">
              <a:latin typeface="Helvetica"/>
              <a:ea typeface="AppleGothic"/>
              <a:cs typeface="Helvetica"/>
            </a:endParaRPr>
          </a:p>
          <a:p>
            <a:endParaRPr lang="en-US" sz="2000" dirty="0" smtClean="0">
              <a:latin typeface="Helvetica"/>
              <a:ea typeface="AppleGothic"/>
              <a:cs typeface="Helvetica"/>
            </a:endParaRPr>
          </a:p>
        </p:txBody>
      </p:sp>
      <p:sp>
        <p:nvSpPr>
          <p:cNvPr id="5" name="Rectangle 4"/>
          <p:cNvSpPr/>
          <p:nvPr/>
        </p:nvSpPr>
        <p:spPr>
          <a:xfrm>
            <a:off x="5142429" y="6495215"/>
            <a:ext cx="3981273" cy="307777"/>
          </a:xfrm>
          <a:prstGeom prst="rect">
            <a:avLst/>
          </a:prstGeom>
        </p:spPr>
        <p:txBody>
          <a:bodyPr wrap="square">
            <a:spAutoFit/>
          </a:bodyPr>
          <a:lstStyle/>
          <a:p>
            <a:pPr algn="r"/>
            <a:r>
              <a:rPr lang="en-US" sz="1400" dirty="0" err="1" smtClean="0">
                <a:solidFill>
                  <a:srgbClr val="CC5000"/>
                </a:solidFill>
                <a:latin typeface="Trebuchet MS"/>
                <a:cs typeface="Trebuchet MS"/>
              </a:rPr>
              <a:t>Mullally</a:t>
            </a:r>
            <a:r>
              <a:rPr lang="en-US" sz="1400" dirty="0" smtClean="0">
                <a:solidFill>
                  <a:srgbClr val="CC5000"/>
                </a:solidFill>
                <a:latin typeface="Trebuchet MS"/>
                <a:cs typeface="Trebuchet MS"/>
              </a:rPr>
              <a:t> et al. 2008, </a:t>
            </a:r>
            <a:r>
              <a:rPr lang="en-US" sz="1400" dirty="0" err="1" smtClean="0">
                <a:solidFill>
                  <a:srgbClr val="CC5000"/>
                </a:solidFill>
                <a:latin typeface="Trebuchet MS"/>
                <a:cs typeface="Trebuchet MS"/>
              </a:rPr>
              <a:t>ApJ</a:t>
            </a:r>
            <a:r>
              <a:rPr lang="en-US" sz="1400" dirty="0" smtClean="0">
                <a:solidFill>
                  <a:srgbClr val="CC5000"/>
                </a:solidFill>
                <a:latin typeface="Trebuchet MS"/>
                <a:cs typeface="Trebuchet MS"/>
              </a:rPr>
              <a:t> </a:t>
            </a:r>
            <a:r>
              <a:rPr lang="en-US" sz="1400" b="1" dirty="0" smtClean="0">
                <a:solidFill>
                  <a:srgbClr val="CC5000"/>
                </a:solidFill>
                <a:latin typeface="Trebuchet MS"/>
                <a:cs typeface="Trebuchet MS"/>
              </a:rPr>
              <a:t>676</a:t>
            </a:r>
            <a:r>
              <a:rPr lang="en-US" sz="1400" dirty="0" smtClean="0">
                <a:solidFill>
                  <a:srgbClr val="CC5000"/>
                </a:solidFill>
                <a:latin typeface="Trebuchet MS"/>
                <a:cs typeface="Trebuchet MS"/>
              </a:rPr>
              <a:t> 573</a:t>
            </a:r>
            <a:endParaRPr lang="en-US" sz="1400" dirty="0">
              <a:solidFill>
                <a:srgbClr val="CC5000"/>
              </a:solidFill>
              <a:latin typeface="Trebuchet MS"/>
              <a:cs typeface="Trebuchet MS"/>
            </a:endParaRPr>
          </a:p>
        </p:txBody>
      </p:sp>
      <p:pic>
        <p:nvPicPr>
          <p:cNvPr id="4" name="Picture 3" descr="gd244_lc.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220"/>
          <a:stretch/>
        </p:blipFill>
        <p:spPr>
          <a:xfrm>
            <a:off x="4507137" y="1531610"/>
            <a:ext cx="4579212" cy="4632455"/>
          </a:xfrm>
          <a:prstGeom prst="rect">
            <a:avLst/>
          </a:prstGeom>
        </p:spPr>
      </p:pic>
      <p:sp>
        <p:nvSpPr>
          <p:cNvPr id="9" name="Rectangle 8"/>
          <p:cNvSpPr/>
          <p:nvPr/>
        </p:nvSpPr>
        <p:spPr>
          <a:xfrm>
            <a:off x="89805" y="6433660"/>
            <a:ext cx="4182124" cy="369332"/>
          </a:xfrm>
          <a:prstGeom prst="rect">
            <a:avLst/>
          </a:prstGeom>
        </p:spPr>
        <p:txBody>
          <a:bodyPr wrap="square">
            <a:spAutoFit/>
          </a:bodyPr>
          <a:lstStyle/>
          <a:p>
            <a:r>
              <a:rPr lang="en-US" b="1" dirty="0" smtClean="0">
                <a:solidFill>
                  <a:srgbClr val="CC5000"/>
                </a:solidFill>
                <a:latin typeface="Helvetica"/>
                <a:ea typeface="AppleGothic"/>
                <a:cs typeface="Helvetica"/>
              </a:rPr>
              <a:t>JJ </a:t>
            </a:r>
            <a:r>
              <a:rPr lang="en-US" b="1" dirty="0">
                <a:solidFill>
                  <a:srgbClr val="CC5000"/>
                </a:solidFill>
                <a:latin typeface="Helvetica"/>
                <a:ea typeface="AppleGothic"/>
                <a:cs typeface="Helvetica"/>
              </a:rPr>
              <a:t>Hermes, </a:t>
            </a:r>
            <a:r>
              <a:rPr lang="en-US" b="1" dirty="0" smtClean="0">
                <a:solidFill>
                  <a:srgbClr val="CC5000"/>
                </a:solidFill>
                <a:latin typeface="Helvetica"/>
                <a:ea typeface="AppleGothic"/>
                <a:cs typeface="Helvetica"/>
              </a:rPr>
              <a:t>UT-Austin, 221</a:t>
            </a:r>
            <a:r>
              <a:rPr lang="en-US" b="1" baseline="30000" dirty="0" smtClean="0">
                <a:solidFill>
                  <a:srgbClr val="CC5000"/>
                </a:solidFill>
                <a:latin typeface="Helvetica"/>
                <a:ea typeface="AppleGothic"/>
                <a:cs typeface="Helvetica"/>
              </a:rPr>
              <a:t>st</a:t>
            </a:r>
            <a:r>
              <a:rPr lang="en-US" b="1" dirty="0" smtClean="0">
                <a:solidFill>
                  <a:srgbClr val="CC5000"/>
                </a:solidFill>
                <a:latin typeface="Helvetica"/>
                <a:ea typeface="AppleGothic"/>
                <a:cs typeface="Helvetica"/>
              </a:rPr>
              <a:t> AAS</a:t>
            </a:r>
            <a:endParaRPr lang="en-US" b="1" dirty="0">
              <a:solidFill>
                <a:srgbClr val="CC5000"/>
              </a:solidFill>
            </a:endParaRPr>
          </a:p>
        </p:txBody>
      </p:sp>
      <p:sp>
        <p:nvSpPr>
          <p:cNvPr id="8" name="Content Placeholder 2"/>
          <p:cNvSpPr txBox="1">
            <a:spLocks/>
          </p:cNvSpPr>
          <p:nvPr/>
        </p:nvSpPr>
        <p:spPr>
          <a:xfrm>
            <a:off x="4918305" y="1245131"/>
            <a:ext cx="4026156" cy="3113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dirty="0" smtClean="0">
                <a:latin typeface="Helvetica"/>
                <a:ea typeface="AppleGothic"/>
                <a:cs typeface="Helvetica"/>
              </a:rPr>
              <a:t>GD 244, typical DAV in our sample</a:t>
            </a:r>
            <a:endParaRPr lang="en-US" sz="1200" dirty="0">
              <a:latin typeface="Helvetica"/>
              <a:ea typeface="AppleGothic"/>
              <a:cs typeface="Helvetic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547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910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1312"/>
            <a:ext cx="9144000" cy="872282"/>
          </a:xfrm>
        </p:spPr>
        <p:txBody>
          <a:bodyPr>
            <a:normAutofit/>
          </a:bodyPr>
          <a:lstStyle/>
          <a:p>
            <a:r>
              <a:rPr lang="en-US" dirty="0" smtClean="0">
                <a:solidFill>
                  <a:schemeClr val="bg1"/>
                </a:solidFill>
                <a:latin typeface="Futura Condensed"/>
                <a:cs typeface="Futura Condensed"/>
              </a:rPr>
              <a:t>G117-B15A: An Extremely Stable Optical Clock</a:t>
            </a:r>
            <a:endParaRPr lang="en-US" dirty="0">
              <a:solidFill>
                <a:schemeClr val="bg1"/>
              </a:solidFill>
              <a:latin typeface="Futura Condensed"/>
              <a:cs typeface="Futura Condensed"/>
            </a:endParaRPr>
          </a:p>
        </p:txBody>
      </p:sp>
      <p:pic>
        <p:nvPicPr>
          <p:cNvPr id="13" name="Picture 12" descr="g117_omc.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056"/>
          <a:stretch/>
        </p:blipFill>
        <p:spPr>
          <a:xfrm>
            <a:off x="2814016" y="1960345"/>
            <a:ext cx="6205011" cy="4473315"/>
          </a:xfrm>
          <a:prstGeom prst="rect">
            <a:avLst/>
          </a:prstGeom>
        </p:spPr>
      </p:pic>
      <p:sp>
        <p:nvSpPr>
          <p:cNvPr id="14" name="Content Placeholder 2"/>
          <p:cNvSpPr>
            <a:spLocks noGrp="1"/>
          </p:cNvSpPr>
          <p:nvPr>
            <p:ph idx="1"/>
          </p:nvPr>
        </p:nvSpPr>
        <p:spPr>
          <a:xfrm>
            <a:off x="7291525" y="5523221"/>
            <a:ext cx="1673481" cy="428888"/>
          </a:xfrm>
        </p:spPr>
        <p:txBody>
          <a:bodyPr>
            <a:normAutofit/>
          </a:bodyPr>
          <a:lstStyle/>
          <a:p>
            <a:pPr marL="0" indent="0">
              <a:buNone/>
            </a:pPr>
            <a:r>
              <a:rPr lang="en-US" sz="1800" dirty="0" smtClean="0">
                <a:latin typeface="Helvetica"/>
                <a:ea typeface="AppleGothic"/>
                <a:cs typeface="Helvetica"/>
              </a:rPr>
              <a:t>215.2 s mode</a:t>
            </a:r>
            <a:endParaRPr lang="en-US" sz="1800" dirty="0">
              <a:latin typeface="Helvetica"/>
              <a:ea typeface="AppleGothic"/>
              <a:cs typeface="Helvetica"/>
            </a:endParaRPr>
          </a:p>
        </p:txBody>
      </p:sp>
      <p:sp>
        <p:nvSpPr>
          <p:cNvPr id="12" name="Content Placeholder 2"/>
          <p:cNvSpPr txBox="1">
            <a:spLocks/>
          </p:cNvSpPr>
          <p:nvPr/>
        </p:nvSpPr>
        <p:spPr>
          <a:xfrm>
            <a:off x="89805" y="1072802"/>
            <a:ext cx="8929221" cy="565133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latin typeface="Helvetica"/>
                <a:ea typeface="AppleGothic"/>
                <a:cs typeface="Helvetica"/>
              </a:rPr>
              <a:t>Some DAVs have been observed for 35+ years, including G117-B15A</a:t>
            </a:r>
          </a:p>
          <a:p>
            <a:r>
              <a:rPr lang="en-US" sz="2000" dirty="0" smtClean="0">
                <a:latin typeface="Helvetica"/>
                <a:ea typeface="AppleGothic"/>
                <a:cs typeface="Helvetica"/>
                <a:sym typeface="Wingdings"/>
              </a:rPr>
              <a:t>The 215.2 s mode in that star produces an extremely stable rate of change of period with time</a:t>
            </a:r>
          </a:p>
          <a:p>
            <a:r>
              <a:rPr lang="en-US" sz="2000" dirty="0" smtClean="0">
                <a:latin typeface="Helvetica"/>
                <a:ea typeface="AppleGothic"/>
                <a:cs typeface="Helvetica"/>
                <a:sym typeface="Wingdings"/>
              </a:rPr>
              <a:t>This </a:t>
            </a:r>
            <a:r>
              <a:rPr lang="en-US" sz="2000" i="1" dirty="0" err="1" smtClean="0">
                <a:latin typeface="Helvetica"/>
                <a:ea typeface="AppleGothic"/>
                <a:cs typeface="Helvetica"/>
                <a:sym typeface="Wingdings"/>
              </a:rPr>
              <a:t>dP</a:t>
            </a:r>
            <a:r>
              <a:rPr lang="en-US" sz="2000" i="1" dirty="0" smtClean="0">
                <a:latin typeface="Helvetica"/>
                <a:ea typeface="AppleGothic"/>
                <a:cs typeface="Helvetica"/>
                <a:sym typeface="Wingdings"/>
              </a:rPr>
              <a:t>/</a:t>
            </a:r>
            <a:r>
              <a:rPr lang="en-US" sz="2000" i="1" dirty="0" err="1" smtClean="0">
                <a:latin typeface="Helvetica"/>
                <a:ea typeface="AppleGothic"/>
                <a:cs typeface="Helvetica"/>
                <a:sym typeface="Wingdings"/>
              </a:rPr>
              <a:t>dt</a:t>
            </a:r>
            <a:r>
              <a:rPr lang="en-US" sz="2000" dirty="0" smtClean="0">
                <a:latin typeface="Helvetica"/>
                <a:ea typeface="AppleGothic"/>
                <a:cs typeface="Helvetica"/>
                <a:sym typeface="Wingdings"/>
              </a:rPr>
              <a:t> is in line</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with expectations of</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cooling for this</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~12,000 K WD</a:t>
            </a:r>
            <a:endParaRPr lang="en-US" sz="2000" dirty="0">
              <a:latin typeface="Helvetica"/>
              <a:ea typeface="AppleGothic"/>
              <a:cs typeface="Helvetica"/>
              <a:sym typeface="Wingdings"/>
            </a:endParaRPr>
          </a:p>
          <a:p>
            <a:r>
              <a:rPr lang="en-US" sz="2000" dirty="0" smtClean="0">
                <a:latin typeface="Helvetica"/>
                <a:ea typeface="AppleGothic"/>
                <a:cs typeface="Helvetica"/>
                <a:sym typeface="Wingdings"/>
              </a:rPr>
              <a:t>The influence of</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a Jupiter-mass</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planet at 5 AU</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would cause an</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unmistakable</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10 s peak-to-peak</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modulation in the</a:t>
            </a:r>
            <a:br>
              <a:rPr lang="en-US" sz="2000" dirty="0" smtClean="0">
                <a:latin typeface="Helvetica"/>
                <a:ea typeface="AppleGothic"/>
                <a:cs typeface="Helvetica"/>
                <a:sym typeface="Wingdings"/>
              </a:rPr>
            </a:br>
            <a:r>
              <a:rPr lang="en-US" sz="2000" dirty="0" smtClean="0">
                <a:latin typeface="Helvetica"/>
                <a:ea typeface="AppleGothic"/>
                <a:cs typeface="Helvetica"/>
                <a:sym typeface="Wingdings"/>
              </a:rPr>
              <a:t>(O-C) diagram</a:t>
            </a:r>
          </a:p>
        </p:txBody>
      </p:sp>
      <p:sp>
        <p:nvSpPr>
          <p:cNvPr id="16" name="Rectangle 15"/>
          <p:cNvSpPr/>
          <p:nvPr/>
        </p:nvSpPr>
        <p:spPr>
          <a:xfrm>
            <a:off x="5142429" y="6495215"/>
            <a:ext cx="3981273" cy="307777"/>
          </a:xfrm>
          <a:prstGeom prst="rect">
            <a:avLst/>
          </a:prstGeom>
        </p:spPr>
        <p:txBody>
          <a:bodyPr wrap="square">
            <a:spAutoFit/>
          </a:bodyPr>
          <a:lstStyle/>
          <a:p>
            <a:pPr algn="r"/>
            <a:r>
              <a:rPr lang="en-US" sz="1400" dirty="0">
                <a:solidFill>
                  <a:srgbClr val="CC5000"/>
                </a:solidFill>
                <a:cs typeface="Trebuchet MS"/>
              </a:rPr>
              <a:t>S.O. </a:t>
            </a:r>
            <a:r>
              <a:rPr lang="en-US" sz="1400" dirty="0" err="1">
                <a:solidFill>
                  <a:srgbClr val="CC5000"/>
                </a:solidFill>
                <a:cs typeface="Trebuchet MS"/>
              </a:rPr>
              <a:t>Kepler</a:t>
            </a:r>
            <a:r>
              <a:rPr lang="en-US" sz="1400" dirty="0">
                <a:solidFill>
                  <a:srgbClr val="CC5000"/>
                </a:solidFill>
                <a:cs typeface="Trebuchet MS"/>
              </a:rPr>
              <a:t> 2012, private communication</a:t>
            </a:r>
          </a:p>
        </p:txBody>
      </p:sp>
      <p:sp>
        <p:nvSpPr>
          <p:cNvPr id="9" name="Rectangle 8"/>
          <p:cNvSpPr/>
          <p:nvPr/>
        </p:nvSpPr>
        <p:spPr>
          <a:xfrm>
            <a:off x="89805" y="6433660"/>
            <a:ext cx="4182124" cy="369332"/>
          </a:xfrm>
          <a:prstGeom prst="rect">
            <a:avLst/>
          </a:prstGeom>
        </p:spPr>
        <p:txBody>
          <a:bodyPr wrap="square">
            <a:spAutoFit/>
          </a:bodyPr>
          <a:lstStyle/>
          <a:p>
            <a:r>
              <a:rPr lang="en-US" b="1" dirty="0" smtClean="0">
                <a:solidFill>
                  <a:srgbClr val="CC5000"/>
                </a:solidFill>
                <a:latin typeface="Helvetica"/>
                <a:ea typeface="AppleGothic"/>
                <a:cs typeface="Helvetica"/>
              </a:rPr>
              <a:t>JJ </a:t>
            </a:r>
            <a:r>
              <a:rPr lang="en-US" b="1" dirty="0">
                <a:solidFill>
                  <a:srgbClr val="CC5000"/>
                </a:solidFill>
                <a:latin typeface="Helvetica"/>
                <a:ea typeface="AppleGothic"/>
                <a:cs typeface="Helvetica"/>
              </a:rPr>
              <a:t>Hermes, </a:t>
            </a:r>
            <a:r>
              <a:rPr lang="en-US" b="1" dirty="0" smtClean="0">
                <a:solidFill>
                  <a:srgbClr val="CC5000"/>
                </a:solidFill>
                <a:latin typeface="Helvetica"/>
                <a:ea typeface="AppleGothic"/>
                <a:cs typeface="Helvetica"/>
              </a:rPr>
              <a:t>UT-Austin, 221</a:t>
            </a:r>
            <a:r>
              <a:rPr lang="en-US" b="1" baseline="30000" dirty="0" smtClean="0">
                <a:solidFill>
                  <a:srgbClr val="CC5000"/>
                </a:solidFill>
                <a:latin typeface="Helvetica"/>
                <a:ea typeface="AppleGothic"/>
                <a:cs typeface="Helvetica"/>
              </a:rPr>
              <a:t>st</a:t>
            </a:r>
            <a:r>
              <a:rPr lang="en-US" b="1" dirty="0" smtClean="0">
                <a:solidFill>
                  <a:srgbClr val="CC5000"/>
                </a:solidFill>
                <a:latin typeface="Helvetica"/>
                <a:ea typeface="AppleGothic"/>
                <a:cs typeface="Helvetica"/>
              </a:rPr>
              <a:t> AAS</a:t>
            </a:r>
            <a:endParaRPr lang="en-US" b="1" dirty="0">
              <a:solidFill>
                <a:srgbClr val="CC5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4049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910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wd1354.pdf"/>
          <p:cNvPicPr>
            <a:picLocks noChangeAspect="1"/>
          </p:cNvPicPr>
          <p:nvPr/>
        </p:nvPicPr>
        <p:blipFill>
          <a:blip r:embed="rId3"/>
          <a:stretch>
            <a:fillRect/>
          </a:stretch>
        </p:blipFill>
        <p:spPr>
          <a:xfrm>
            <a:off x="1442911" y="923594"/>
            <a:ext cx="6211328" cy="4589481"/>
          </a:xfrm>
          <a:prstGeom prst="rect">
            <a:avLst/>
          </a:prstGeom>
        </p:spPr>
      </p:pic>
      <p:sp>
        <p:nvSpPr>
          <p:cNvPr id="26" name="TextBox 25"/>
          <p:cNvSpPr txBox="1"/>
          <p:nvPr/>
        </p:nvSpPr>
        <p:spPr>
          <a:xfrm>
            <a:off x="12954000" y="33528000"/>
            <a:ext cx="11506200" cy="2185214"/>
          </a:xfrm>
          <a:prstGeom prst="rect">
            <a:avLst/>
          </a:prstGeom>
          <a:noFill/>
        </p:spPr>
        <p:txBody>
          <a:bodyPr wrap="square" rtlCol="0">
            <a:spAutoFit/>
          </a:bodyPr>
          <a:lstStyle/>
          <a:p>
            <a:pPr>
              <a:buFont typeface="Wingdings" pitchFamily="2" charset="2"/>
              <a:buChar char="§"/>
            </a:pPr>
            <a:r>
              <a:rPr lang="en-US" sz="3400" dirty="0" smtClean="0"/>
              <a:t> The O-C diagram for WD1354+0108, for which there is time series data dating back to 2003, shows preliminary evidence of the presence of a planet with an orbital period of about 5 years.  </a:t>
            </a:r>
            <a:endParaRPr lang="en-US" sz="3400" dirty="0"/>
          </a:p>
        </p:txBody>
      </p:sp>
      <p:sp>
        <p:nvSpPr>
          <p:cNvPr id="27" name="TextBox 26"/>
          <p:cNvSpPr txBox="1"/>
          <p:nvPr/>
        </p:nvSpPr>
        <p:spPr>
          <a:xfrm>
            <a:off x="1172669" y="5513075"/>
            <a:ext cx="6921602" cy="1477328"/>
          </a:xfrm>
          <a:prstGeom prst="rect">
            <a:avLst/>
          </a:prstGeom>
          <a:noFill/>
        </p:spPr>
        <p:txBody>
          <a:bodyPr wrap="square" rtlCol="0">
            <a:spAutoFit/>
          </a:bodyPr>
          <a:lstStyle/>
          <a:p>
            <a:r>
              <a:rPr lang="en-US" dirty="0" smtClean="0"/>
              <a:t>The O-C diagram for WD1354+0108, for which there is time series data dating back to 2003, shows preliminary evidence of the presence of a planet with an orbital period of about 5 years.  We need a data point for 2013. </a:t>
            </a:r>
          </a:p>
          <a:p>
            <a:endParaRPr lang="en-US" dirty="0"/>
          </a:p>
        </p:txBody>
      </p:sp>
      <p:sp>
        <p:nvSpPr>
          <p:cNvPr id="29" name="Title 1"/>
          <p:cNvSpPr txBox="1">
            <a:spLocks/>
          </p:cNvSpPr>
          <p:nvPr/>
        </p:nvSpPr>
        <p:spPr>
          <a:xfrm>
            <a:off x="0" y="51312"/>
            <a:ext cx="9144000" cy="872282"/>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bg1"/>
                </a:solidFill>
                <a:effectLst/>
                <a:uLnTx/>
                <a:uFillTx/>
                <a:latin typeface="Futura Condensed"/>
                <a:ea typeface="+mj-ea"/>
                <a:cs typeface="Futura Condensed"/>
              </a:rPr>
              <a:t>PG1354+0108: Our Current Best Planet Candidate</a:t>
            </a:r>
            <a:endParaRPr kumimoji="0" lang="en-US" sz="4400" b="0" i="0" u="none" strike="noStrike" kern="1200" cap="none" spc="0" normalizeH="0" baseline="0" noProof="0" dirty="0">
              <a:ln>
                <a:noFill/>
              </a:ln>
              <a:solidFill>
                <a:schemeClr val="bg1"/>
              </a:solidFill>
              <a:effectLst/>
              <a:uLnTx/>
              <a:uFillTx/>
              <a:latin typeface="Futura Condensed"/>
              <a:ea typeface="+mj-ea"/>
              <a:cs typeface="Futura Condense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568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FF0000"/>
                </a:solidFill>
              </a:rPr>
              <a:t>On Oct. 24</a:t>
            </a:r>
            <a:r>
              <a:rPr lang="en-US" sz="3200" baseline="30000" dirty="0" smtClean="0">
                <a:solidFill>
                  <a:srgbClr val="FF0000"/>
                </a:solidFill>
              </a:rPr>
              <a:t>th</a:t>
            </a:r>
            <a:r>
              <a:rPr lang="en-US" sz="3200" dirty="0" smtClean="0">
                <a:solidFill>
                  <a:srgbClr val="FF0000"/>
                </a:solidFill>
              </a:rPr>
              <a:t> &amp; 25</a:t>
            </a:r>
            <a:r>
              <a:rPr lang="en-US" sz="3200" baseline="30000" dirty="0" smtClean="0">
                <a:solidFill>
                  <a:srgbClr val="FF0000"/>
                </a:solidFill>
              </a:rPr>
              <a:t>th</a:t>
            </a:r>
            <a:r>
              <a:rPr lang="en-US" sz="3200" dirty="0" smtClean="0">
                <a:solidFill>
                  <a:srgbClr val="FF0000"/>
                </a:solidFill>
              </a:rPr>
              <a:t>, 2011, JJ Hermes at McDonald Observatory found this star:</a:t>
            </a:r>
            <a:br>
              <a:rPr lang="en-US" sz="3200" dirty="0" smtClean="0">
                <a:solidFill>
                  <a:srgbClr val="FF0000"/>
                </a:solidFill>
              </a:rPr>
            </a:br>
            <a:endParaRPr lang="en-US" sz="3200" dirty="0">
              <a:solidFill>
                <a:srgbClr val="FF0000"/>
              </a:solidFill>
            </a:endParaRPr>
          </a:p>
        </p:txBody>
      </p:sp>
      <p:pic>
        <p:nvPicPr>
          <p:cNvPr id="4" name="Picture 3" descr="j1840lc.pdf"/>
          <p:cNvPicPr>
            <a:picLocks noChangeAspect="1"/>
          </p:cNvPicPr>
          <p:nvPr/>
        </p:nvPicPr>
        <p:blipFill>
          <a:blip r:embed="rId2"/>
          <a:stretch>
            <a:fillRect/>
          </a:stretch>
        </p:blipFill>
        <p:spPr>
          <a:xfrm>
            <a:off x="1247247" y="1166825"/>
            <a:ext cx="6692900" cy="4800600"/>
          </a:xfrm>
          <a:prstGeom prst="rect">
            <a:avLst/>
          </a:prstGeom>
          <a:noFill/>
        </p:spPr>
      </p:pic>
      <p:sp>
        <p:nvSpPr>
          <p:cNvPr id="5" name="TextBox 4"/>
          <p:cNvSpPr txBox="1"/>
          <p:nvPr/>
        </p:nvSpPr>
        <p:spPr>
          <a:xfrm>
            <a:off x="682652" y="5967425"/>
            <a:ext cx="7772493" cy="369332"/>
          </a:xfrm>
          <a:prstGeom prst="rect">
            <a:avLst/>
          </a:prstGeom>
          <a:noFill/>
        </p:spPr>
        <p:txBody>
          <a:bodyPr wrap="none" rtlCol="0">
            <a:spAutoFit/>
          </a:bodyPr>
          <a:lstStyle/>
          <a:p>
            <a:r>
              <a:rPr lang="en-US" dirty="0" err="1" smtClean="0"/>
              <a:t>T</a:t>
            </a:r>
            <a:r>
              <a:rPr lang="en-US" baseline="-25000" dirty="0" err="1" smtClean="0"/>
              <a:t>eff</a:t>
            </a:r>
            <a:r>
              <a:rPr lang="en-US" dirty="0" smtClean="0"/>
              <a:t> = 9140 +/- 170 K, log </a:t>
            </a:r>
            <a:r>
              <a:rPr lang="en-US" dirty="0" err="1" smtClean="0"/>
              <a:t>g</a:t>
            </a:r>
            <a:r>
              <a:rPr lang="en-US" dirty="0" smtClean="0"/>
              <a:t> = 6.16 +/- 0.06, M = 0.17 </a:t>
            </a:r>
            <a:r>
              <a:rPr lang="en-US" dirty="0" err="1" smtClean="0"/>
              <a:t>Msun</a:t>
            </a:r>
            <a:r>
              <a:rPr lang="en-US" dirty="0" smtClean="0"/>
              <a:t> – the first ELM </a:t>
            </a:r>
            <a:r>
              <a:rPr lang="en-US" dirty="0" err="1" smtClean="0"/>
              <a:t>pulsator</a:t>
            </a:r>
            <a:r>
              <a:rPr lang="en-US" dirty="0" smtClean="0"/>
              <a:t>!</a:t>
            </a:r>
            <a:endParaRPr lang="en-US" dirty="0"/>
          </a:p>
        </p:txBody>
      </p:sp>
      <p:sp>
        <p:nvSpPr>
          <p:cNvPr id="6" name="TextBox 5"/>
          <p:cNvSpPr txBox="1"/>
          <p:nvPr/>
        </p:nvSpPr>
        <p:spPr>
          <a:xfrm>
            <a:off x="682652" y="6285117"/>
            <a:ext cx="6431005" cy="369332"/>
          </a:xfrm>
          <a:prstGeom prst="rect">
            <a:avLst/>
          </a:prstGeom>
          <a:noFill/>
        </p:spPr>
        <p:txBody>
          <a:bodyPr wrap="none" rtlCol="0">
            <a:spAutoFit/>
          </a:bodyPr>
          <a:lstStyle/>
          <a:p>
            <a:r>
              <a:rPr lang="en-US" dirty="0" smtClean="0">
                <a:solidFill>
                  <a:srgbClr val="FF0000"/>
                </a:solidFill>
              </a:rPr>
              <a:t>Period &gt; 4000 sec! Longest known period in a WD </a:t>
            </a:r>
            <a:r>
              <a:rPr lang="en-US" dirty="0" err="1" smtClean="0">
                <a:solidFill>
                  <a:srgbClr val="FF0000"/>
                </a:solidFill>
              </a:rPr>
              <a:t>pulsator</a:t>
            </a:r>
            <a:r>
              <a:rPr lang="en-US" dirty="0" smtClean="0">
                <a:solidFill>
                  <a:srgbClr val="FF0000"/>
                </a:solidFill>
              </a:rPr>
              <a:t>.</a:t>
            </a:r>
            <a:endParaRPr lang="en-US" dirty="0">
              <a:solidFill>
                <a:srgbClr val="FF0000"/>
              </a:solidFill>
            </a:endParaRPr>
          </a:p>
        </p:txBody>
      </p:sp>
      <p:sp>
        <p:nvSpPr>
          <p:cNvPr id="7" name="TextBox 6"/>
          <p:cNvSpPr txBox="1"/>
          <p:nvPr/>
        </p:nvSpPr>
        <p:spPr>
          <a:xfrm>
            <a:off x="6645350" y="6228163"/>
            <a:ext cx="2408160" cy="646331"/>
          </a:xfrm>
          <a:prstGeom prst="rect">
            <a:avLst/>
          </a:prstGeom>
          <a:noFill/>
        </p:spPr>
        <p:txBody>
          <a:bodyPr wrap="square" rtlCol="0">
            <a:spAutoFit/>
          </a:bodyPr>
          <a:lstStyle/>
          <a:p>
            <a:r>
              <a:rPr lang="en-US" dirty="0" smtClean="0"/>
              <a:t>We want to find more of these objects!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a:xfrm>
            <a:off x="685800" y="2057400"/>
            <a:ext cx="7772400" cy="1752600"/>
          </a:xfrm>
          <a:prstGeom prst="rect">
            <a:avLst/>
          </a:prstGeom>
        </p:spPr>
        <p:style>
          <a:lnRef idx="1">
            <a:schemeClr val="accent2"/>
          </a:lnRef>
          <a:fillRef idx="2">
            <a:schemeClr val="accent2"/>
          </a:fillRef>
          <a:effectRef idx="1">
            <a:schemeClr val="accent2"/>
          </a:effectRef>
          <a:fontRef idx="minor">
            <a:schemeClr val="dk1"/>
          </a:fontRef>
        </p:style>
        <p:txBody>
          <a:bodyPr vert="horz" anchor="b">
            <a:noAutofit/>
          </a:bodyPr>
          <a:lstStyle/>
          <a:p>
            <a:pPr lvl="0" algn="ctr">
              <a:spcBef>
                <a:spcPct val="0"/>
              </a:spcBef>
              <a:defRPr/>
            </a:pPr>
            <a:r>
              <a:rPr lang="en-US" sz="3200" dirty="0" smtClean="0">
                <a:solidFill>
                  <a:schemeClr val="tx2">
                    <a:lumMod val="50000"/>
                  </a:schemeClr>
                </a:solidFill>
              </a:rPr>
              <a:t>Modules for Experiments in Stellar Astrophysics</a:t>
            </a:r>
            <a:endParaRPr kumimoji="0" lang="en-US" sz="3200" u="none" strike="noStrike" kern="1200" cap="none" spc="0" normalizeH="0" baseline="-25000" noProof="0" dirty="0">
              <a:ln w="24500" cmpd="dbl">
                <a:solidFill>
                  <a:schemeClr val="accent2">
                    <a:shade val="85000"/>
                    <a:satMod val="155000"/>
                  </a:schemeClr>
                </a:solidFill>
                <a:prstDash val="solid"/>
                <a:miter lim="800000"/>
              </a:ln>
              <a:solidFill>
                <a:srgbClr val="000000"/>
              </a:solidFill>
              <a:effectLst>
                <a:outerShdw blurRad="38100" dist="38100" dir="7020000" algn="tl">
                  <a:srgbClr val="000000">
                    <a:alpha val="35000"/>
                  </a:srgbClr>
                </a:outerShdw>
              </a:effectLst>
              <a:uLnTx/>
              <a:uFillTx/>
              <a:latin typeface="+mj-lt"/>
              <a:ea typeface="+mj-ea"/>
              <a:cs typeface="+mj-cs"/>
            </a:endParaRPr>
          </a:p>
        </p:txBody>
      </p:sp>
      <p:pic>
        <p:nvPicPr>
          <p:cNvPr id="5" name="Picture 4" descr="header_logo.png"/>
          <p:cNvPicPr>
            <a:picLocks noChangeAspect="1"/>
          </p:cNvPicPr>
          <p:nvPr/>
        </p:nvPicPr>
        <p:blipFill>
          <a:blip r:embed="rId2"/>
          <a:stretch>
            <a:fillRect/>
          </a:stretch>
        </p:blipFill>
        <p:spPr>
          <a:xfrm>
            <a:off x="6781800" y="4800600"/>
            <a:ext cx="2133600" cy="1586523"/>
          </a:xfrm>
          <a:prstGeom prst="rect">
            <a:avLst/>
          </a:prstGeom>
          <a:solidFill>
            <a:schemeClr val="accent1">
              <a:lumMod val="60000"/>
              <a:lumOff val="40000"/>
            </a:schemeClr>
          </a:solidFill>
        </p:spPr>
      </p:pic>
      <p:pic>
        <p:nvPicPr>
          <p:cNvPr id="9" name="Picture 8" descr="UT_logo2.pdf"/>
          <p:cNvPicPr>
            <a:picLocks noChangeAspect="1"/>
          </p:cNvPicPr>
          <p:nvPr/>
        </p:nvPicPr>
        <p:blipFill>
          <a:blip r:embed="rId3"/>
          <a:stretch>
            <a:fillRect/>
          </a:stretch>
        </p:blipFill>
        <p:spPr>
          <a:xfrm>
            <a:off x="152400" y="4724400"/>
            <a:ext cx="1676400" cy="1667905"/>
          </a:xfrm>
          <a:prstGeom prst="rect">
            <a:avLst/>
          </a:prstGeom>
          <a:noFill/>
        </p:spPr>
      </p:pic>
      <p:pic>
        <p:nvPicPr>
          <p:cNvPr id="7" name="Picture 6"/>
          <p:cNvPicPr>
            <a:picLocks noChangeAspect="1"/>
          </p:cNvPicPr>
          <p:nvPr/>
        </p:nvPicPr>
        <p:blipFill>
          <a:blip r:embed="rId4"/>
          <a:stretch>
            <a:fillRect/>
          </a:stretch>
        </p:blipFill>
        <p:spPr>
          <a:xfrm>
            <a:off x="2895600" y="2090388"/>
            <a:ext cx="3197909" cy="774097"/>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_{\rm b} \propto {\rm Re}\{e^{i \omega t} Y_{&#10;\mbox{\tiny 11}}\}$&#10;\end{document}&#10;"/>
  <p:tag name="EXTERNALNAME" val="txp_fig"/>
  <p:tag name="BLEND" val="False"/>
  <p:tag name="TRANSPARENT" val="True"/>
  <p:tag name="KEEPFILES" val="False"/>
  <p:tag name="DEBUGPAUSE" val="False"/>
  <p:tag name="RESOLUTION" val="1200"/>
  <p:tag name="TIMEOUT" val="(none)"/>
  <p:tag name="BOXWIDTH" val="386"/>
  <p:tag name="BOXHEIGHT" val="281"/>
  <p:tag name="BOXFONT" val="10"/>
  <p:tag name="BOXWRAP" val="True"/>
  <p:tag name="WORKAROUNDTRANSPARENCYBUG" val="False"/>
  <p:tag name="ALLOWFONTSUBSTITUTION" val="False"/>
  <p:tag name="BITMAPFORMAT" val="pngmono"/>
  <p:tag name="ORIGWIDTH" val="163"/>
  <p:tag name="PICTUREFILESIZE" val="9270"/>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F_{\rm b} \propto {\rm Re}\{e^{i \omega t} Y_{\mbox{\tiny 10}}\}$&#10;\end{document}&#10;"/>
  <p:tag name="EXTERNALNAME" val="txp_fig"/>
  <p:tag name="BLEND" val="False"/>
  <p:tag name="TRANSPARENT" val="True"/>
  <p:tag name="KEEPFILES" val="False"/>
  <p:tag name="DEBUGPAUSE" val="False"/>
  <p:tag name="RESOLUTION" val="1200"/>
  <p:tag name="TIMEOUT" val="(none)"/>
  <p:tag name="BOXWIDTH" val="386"/>
  <p:tag name="BOXHEIGHT" val="281"/>
  <p:tag name="BOXFONT" val="10"/>
  <p:tag name="BOXWRAP" val="True"/>
  <p:tag name="WORKAROUNDTRANSPARENCYBUG" val="False"/>
  <p:tag name="ALLOWFONTSUBSTITUTION" val="False"/>
  <p:tag name="BITMAPFORMAT" val="pngmono"/>
  <p:tag name="ORIGWIDTH" val="163"/>
  <p:tag name="PICTUREFILESIZE" val="96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924</TotalTime>
  <Words>2406</Words>
  <Application>Microsoft Macintosh PowerPoint</Application>
  <PresentationFormat>On-screen Show (4:3)</PresentationFormat>
  <Paragraphs>236</Paragraphs>
  <Slides>48</Slides>
  <Notes>17</Notes>
  <HiddenSlides>0</HiddenSlides>
  <MMClips>3</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Slide 1</vt:lpstr>
      <vt:lpstr>Information on Summer FRI Fellowships</vt:lpstr>
      <vt:lpstr>Slide 3</vt:lpstr>
      <vt:lpstr>How to apply for projects</vt:lpstr>
      <vt:lpstr>The UT/McDonald White Dwarf Planet Search</vt:lpstr>
      <vt:lpstr>G117-B15A: An Extremely Stable Optical Clock</vt:lpstr>
      <vt:lpstr>Slide 7</vt:lpstr>
      <vt:lpstr>On Oct. 24th &amp; 25th, 2011, JJ Hermes at McDonald Observatory found this star: </vt:lpstr>
      <vt:lpstr>Slide 9</vt:lpstr>
      <vt:lpstr>What is MESA?</vt:lpstr>
      <vt:lpstr>What is MESA?</vt:lpstr>
      <vt:lpstr>What is MESA?</vt:lpstr>
      <vt:lpstr>Why are we interested in MESA?</vt:lpstr>
      <vt:lpstr>Slide 14</vt:lpstr>
      <vt:lpstr>What can you do with MESA?</vt:lpstr>
      <vt:lpstr>Slide 16</vt:lpstr>
      <vt:lpstr>Slide 17</vt:lpstr>
      <vt:lpstr>MESA Projects</vt:lpstr>
      <vt:lpstr>MESA Projects</vt:lpstr>
      <vt:lpstr>Stellar Convection/Nonlinear Light Curves</vt:lpstr>
      <vt:lpstr>Can we use the lightcurve shape itself to learn about these stars?</vt:lpstr>
      <vt:lpstr>Hybrid Approach  (Montgomery 2005, ApJ, 633, 1142), based on work of Brickhill (1992), Wu &amp; Goldreich (1998), and Ising &amp; Koester (2001)</vt:lpstr>
      <vt:lpstr>Slide 23</vt:lpstr>
      <vt:lpstr>Slide 24</vt:lpstr>
      <vt:lpstr>PG 1351+489 (DBV)</vt:lpstr>
      <vt:lpstr>PG 1351+489 (DBV)</vt:lpstr>
      <vt:lpstr>PG 1351+489 (DBV)</vt:lpstr>
      <vt:lpstr>Slide 28</vt:lpstr>
      <vt:lpstr>Slide 29</vt:lpstr>
      <vt:lpstr>FRI Spring 2013: Evaluating the ProEM Camera</vt:lpstr>
      <vt:lpstr>About the new camera</vt:lpstr>
      <vt:lpstr>Tasks</vt:lpstr>
      <vt:lpstr>Research with Michel Breger:  Studying Modes of Pulsation in  Delta Scuti Variable Stars </vt:lpstr>
      <vt:lpstr>Delta Scuti Variable Stars</vt:lpstr>
      <vt:lpstr>Kepler Spacecraft</vt:lpstr>
      <vt:lpstr> KIC 9664869</vt:lpstr>
      <vt:lpstr>Slide 37</vt:lpstr>
      <vt:lpstr>Findings</vt:lpstr>
      <vt:lpstr>Slide 39</vt:lpstr>
      <vt:lpstr>Further Work</vt:lpstr>
      <vt:lpstr>White Dwarf Project at Sandia</vt:lpstr>
      <vt:lpstr>Slide 42</vt:lpstr>
      <vt:lpstr>The Z Machine: Pulsed Power</vt:lpstr>
      <vt:lpstr>The Experiment</vt:lpstr>
      <vt:lpstr>Why is this important, we can just observe actual white dwarf spectra right?</vt:lpstr>
      <vt:lpstr>FRI Spring 2013: Evaluating the ProEM Camera</vt:lpstr>
      <vt:lpstr>About the new camera</vt:lpstr>
      <vt:lpstr>Tasks</vt:lpstr>
    </vt:vector>
  </TitlesOfParts>
  <Company>University of Texas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Dwarf Project at Sandia</dc:title>
  <dc:creator>Travis Pille</dc:creator>
  <cp:lastModifiedBy>Mike Montgomery</cp:lastModifiedBy>
  <cp:revision>29</cp:revision>
  <dcterms:created xsi:type="dcterms:W3CDTF">2013-03-22T15:54:11Z</dcterms:created>
  <dcterms:modified xsi:type="dcterms:W3CDTF">2013-03-22T18:50:54Z</dcterms:modified>
</cp:coreProperties>
</file>