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0" r:id="rId2"/>
    <p:sldId id="369" r:id="rId3"/>
    <p:sldId id="442" r:id="rId4"/>
    <p:sldId id="435" r:id="rId5"/>
    <p:sldId id="443" r:id="rId6"/>
    <p:sldId id="433" r:id="rId7"/>
    <p:sldId id="438" r:id="rId8"/>
    <p:sldId id="439" r:id="rId9"/>
    <p:sldId id="440" r:id="rId10"/>
    <p:sldId id="441" r:id="rId11"/>
    <p:sldId id="436" r:id="rId12"/>
    <p:sldId id="444" r:id="rId13"/>
    <p:sldId id="447" r:id="rId14"/>
    <p:sldId id="448" r:id="rId15"/>
    <p:sldId id="445" r:id="rId16"/>
    <p:sldId id="450" r:id="rId17"/>
    <p:sldId id="449" r:id="rId18"/>
    <p:sldId id="454" r:id="rId19"/>
    <p:sldId id="469" r:id="rId20"/>
    <p:sldId id="466" r:id="rId21"/>
    <p:sldId id="446" r:id="rId22"/>
    <p:sldId id="455" r:id="rId23"/>
    <p:sldId id="456" r:id="rId24"/>
    <p:sldId id="457" r:id="rId25"/>
    <p:sldId id="458" r:id="rId26"/>
    <p:sldId id="459" r:id="rId27"/>
    <p:sldId id="460" r:id="rId28"/>
    <p:sldId id="477" r:id="rId29"/>
    <p:sldId id="474" r:id="rId30"/>
    <p:sldId id="465" r:id="rId31"/>
    <p:sldId id="482" r:id="rId32"/>
    <p:sldId id="483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33941E03-AC21-6447-8AF5-BAB68C50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7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cs typeface="+mn-cs"/>
              </a:defRPr>
            </a:lvl1pPr>
          </a:lstStyle>
          <a:p>
            <a:pPr>
              <a:defRPr/>
            </a:pPr>
            <a:fld id="{E13CD678-3F9F-2D41-95C9-77D4BB736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70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TEXLogodu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24384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cDO_UT_Lckp_E_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CF82-6367-324D-A37D-90E459F01933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8000-67F7-FF42-8EDB-989B01769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D713-CAEE-BD41-B437-FC06E9394133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C8E8-AC34-F242-8AEA-A2CF36053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4AFA-3F34-3445-AEA8-79D92D8B87A9}" type="datetime1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GJH</a:t>
            </a:r>
            <a:fld id="{53FE36C6-F9CE-6446-B76C-F71F9382C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5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71C2-47F0-994B-BEAF-B1A0596CF6B8}" type="datetime1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GJH</a:t>
            </a:r>
            <a:fld id="{C04EF7D4-30CC-1C4E-B179-AB71EB48F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6A41-C444-F54A-8B77-2F2FE129421D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7942-418A-D140-AE92-C6D9F17C8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1D2D-6BF3-E143-B403-5CF685263850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B056-1497-1344-B62E-8095A8D08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E96B-01CC-F442-8884-42B0B9DEDAB2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F94B-EB04-8742-94CA-9E18FC7E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916B-055F-6843-8230-1D6CB8375C4B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325C-FEEF-224B-9B43-835C6A86A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17B2-9C1F-474D-9265-D34689E16AA2}" type="datetime1">
              <a:rPr lang="en-US"/>
              <a:pPr>
                <a:defRPr/>
              </a:pPr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7538-2D68-9F4B-BACB-03901CA6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457200"/>
            <a:ext cx="4953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B9BF84A-8948-7D4B-9C9E-D627A76BE500}" type="datetime1">
              <a:rPr lang="en-US"/>
              <a:pPr>
                <a:defRPr/>
              </a:pPr>
              <a:t>12/9/13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Gary J. Hill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F7F7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GJH</a:t>
            </a:r>
            <a:fld id="{B0A2ECEC-10FC-584A-9CFC-35D76971A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HETEXLogodu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24384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McDO_UT_Lckp_E_RGB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5" r:id="rId3"/>
    <p:sldLayoutId id="2147483886" r:id="rId4"/>
    <p:sldLayoutId id="2147483889" r:id="rId5"/>
    <p:sldLayoutId id="2147483890" r:id="rId6"/>
    <p:sldLayoutId id="2147483891" r:id="rId7"/>
    <p:sldLayoutId id="2147483892" r:id="rId8"/>
    <p:sldLayoutId id="214748389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6764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Wide Field 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Corrector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Current status / risk assessment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1066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</a:rPr>
              <a:t>Gary Hill and Hanshin Lee</a:t>
            </a:r>
            <a:endParaRPr lang="en-US" sz="20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4570E-0F79-1F48-86F7-63F4258662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963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457200"/>
            <a:ext cx="52578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CRT Drift issue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4 . Vertex spacing registration)</a:t>
            </a:r>
            <a:endParaRPr lang="en-US" b="1" dirty="0">
              <a:latin typeface="Arial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360488" y="5229225"/>
            <a:ext cx="6519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>
                <a:cs typeface="Arial" charset="0"/>
              </a:rPr>
              <a:t>SMR on the mirror surface is measured around the OD and ID.</a:t>
            </a:r>
          </a:p>
          <a:p>
            <a:pPr eaLnBrk="1" hangingPunct="1">
              <a:buFontTx/>
              <a:buChar char="-"/>
            </a:pPr>
            <a:r>
              <a:rPr lang="en-US" sz="1600">
                <a:cs typeface="Arial" charset="0"/>
              </a:rPr>
              <a:t>This provides the location of the mirror vertex.</a:t>
            </a:r>
          </a:p>
          <a:p>
            <a:pPr eaLnBrk="1" hangingPunct="1">
              <a:buFontTx/>
              <a:buChar char="-"/>
            </a:pPr>
            <a:r>
              <a:rPr lang="en-US" sz="1600">
                <a:cs typeface="Arial" charset="0"/>
              </a:rPr>
              <a:t>SMRs on each CRT is registered in Z to this vertex location.</a:t>
            </a:r>
          </a:p>
          <a:p>
            <a:pPr eaLnBrk="1" hangingPunct="1">
              <a:buFontTx/>
              <a:buChar char="-"/>
            </a:pPr>
            <a:r>
              <a:rPr lang="en-US" sz="1600">
                <a:cs typeface="Arial" charset="0"/>
              </a:rPr>
              <a:t>The SMRs on each CRT form the complete surrogate of the mirror.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1EE7-0B58-7A41-B807-2C67D0DAC2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58674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CRT Drift issue</a:t>
            </a: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(Most likely cause &amp; current best knowledge)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47545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UA switched from UV curing epoxy to inadequate adhesive (RTV) in constructing the CRTs (without approval).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This resulted in long- term drift of the CRTs within mechanical cells.</a:t>
            </a:r>
          </a:p>
          <a:p>
            <a:pPr lvl="1"/>
            <a:r>
              <a:rPr lang="en-US" dirty="0" smtClean="0">
                <a:latin typeface="Arial" charset="0"/>
              </a:rPr>
              <a:t>CRT decenter drift appears small enough.</a:t>
            </a:r>
          </a:p>
          <a:p>
            <a:pPr lvl="1"/>
            <a:r>
              <a:rPr lang="en-US" dirty="0" smtClean="0">
                <a:latin typeface="Arial" charset="0"/>
              </a:rPr>
              <a:t>CRT Piston is ok since it is done by Laser Tracker and SMRs.</a:t>
            </a:r>
          </a:p>
          <a:p>
            <a:pPr lvl="2"/>
            <a:r>
              <a:rPr lang="en-US" dirty="0" smtClean="0">
                <a:latin typeface="Arial" charset="0"/>
              </a:rPr>
              <a:t>SMRs have not displaced.</a:t>
            </a:r>
          </a:p>
          <a:p>
            <a:pPr lvl="1"/>
            <a:r>
              <a:rPr lang="en-US" dirty="0" smtClean="0">
                <a:latin typeface="Arial" charset="0"/>
              </a:rPr>
              <a:t>CRT tip/tilt can not be used and further drift is expected.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10132"/>
              </p:ext>
            </p:extLst>
          </p:nvPr>
        </p:nvGraphicFramePr>
        <p:xfrm>
          <a:off x="533400" y="4191000"/>
          <a:ext cx="7696199" cy="2392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457"/>
                <a:gridCol w="1491343"/>
                <a:gridCol w="707571"/>
                <a:gridCol w="1502229"/>
                <a:gridCol w="696685"/>
                <a:gridCol w="1513115"/>
                <a:gridCol w="685799"/>
              </a:tblGrid>
              <a:tr h="40439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CRT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Decenter [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Tip/tilt [</a:t>
                      </a:r>
                      <a:r>
                        <a:rPr lang="en-US" dirty="0" err="1" smtClean="0"/>
                        <a:t>arcsec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Piston [</a:t>
                      </a:r>
                      <a:r>
                        <a:rPr lang="en-US" dirty="0" err="1" smtClean="0"/>
                        <a:t>μm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9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Old </a:t>
                      </a:r>
                      <a:r>
                        <a:rPr lang="en-US" sz="1600" dirty="0" smtClean="0">
                          <a:sym typeface="Wingdings"/>
                        </a:rPr>
                        <a:t> New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Tol</a:t>
                      </a:r>
                      <a:r>
                        <a:rPr lang="en-US" sz="1200" b="1" dirty="0" smtClean="0"/>
                        <a:t>.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Old </a:t>
                      </a:r>
                      <a:r>
                        <a:rPr lang="en-US" sz="1600" dirty="0" smtClean="0">
                          <a:sym typeface="Wingdings"/>
                        </a:rPr>
                        <a:t> New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Tol</a:t>
                      </a:r>
                      <a:r>
                        <a:rPr lang="en-US" sz="1200" b="1" dirty="0" smtClean="0"/>
                        <a:t>.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Old </a:t>
                      </a:r>
                      <a:r>
                        <a:rPr lang="en-US" sz="1600" dirty="0" smtClean="0">
                          <a:sym typeface="Wingdings"/>
                        </a:rPr>
                        <a:t> New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Tol</a:t>
                      </a:r>
                      <a:r>
                        <a:rPr lang="en-US" sz="1200" b="1" dirty="0" smtClean="0"/>
                        <a:t>.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04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M2 CGH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 </a:t>
                      </a:r>
                      <a:r>
                        <a:rPr lang="en-US" dirty="0" smtClean="0">
                          <a:sym typeface="Wingdings"/>
                        </a:rPr>
                        <a:t> </a:t>
                      </a:r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</a:t>
                      </a:r>
                      <a:r>
                        <a:rPr lang="en-US" dirty="0" smtClean="0">
                          <a:sym typeface="Wingdings"/>
                        </a:rPr>
                        <a:t>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/>
                        </a:rPr>
                        <a:t>25.4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10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dirty="0" smtClean="0">
                          <a:sym typeface="Wingdings"/>
                        </a:rPr>
                        <a:t> 16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M3 CGH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 </a:t>
                      </a:r>
                      <a:r>
                        <a:rPr lang="en-US" dirty="0" smtClean="0">
                          <a:sym typeface="Wingdings"/>
                        </a:rPr>
                        <a:t> </a:t>
                      </a:r>
                      <a:r>
                        <a:rPr lang="en-US" dirty="0" smtClean="0"/>
                        <a:t>13.2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+/- 50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 </a:t>
                      </a:r>
                      <a:r>
                        <a:rPr lang="en-US" dirty="0" smtClean="0">
                          <a:sym typeface="Wingdings"/>
                        </a:rPr>
                        <a:t>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/>
                        </a:rPr>
                        <a:t>27.3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+/- 10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</a:t>
                      </a:r>
                      <a:r>
                        <a:rPr lang="en-US" dirty="0" smtClean="0">
                          <a:sym typeface="Wingdings"/>
                        </a:rPr>
                        <a:t> 16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+/- 50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M4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CGH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 </a:t>
                      </a:r>
                      <a:r>
                        <a:rPr lang="en-US" dirty="0" smtClean="0">
                          <a:sym typeface="Wingdings"/>
                        </a:rPr>
                        <a:t> 11.5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+/- 20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</a:t>
                      </a:r>
                      <a:r>
                        <a:rPr lang="en-US" sz="1400" dirty="0" smtClean="0"/>
                        <a:t>(on-going)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+/- 5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sz="1400" dirty="0" smtClean="0">
                          <a:sym typeface="Wingdings"/>
                        </a:rPr>
                        <a:t>(no</a:t>
                      </a:r>
                      <a:r>
                        <a:rPr lang="en-US" sz="1400" baseline="0" dirty="0" smtClean="0">
                          <a:sym typeface="Wingdings"/>
                        </a:rPr>
                        <a:t> change)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+/- 10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M5 CGH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/>
                        </a:rPr>
                        <a:t> </a:t>
                      </a:r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 </a:t>
                      </a:r>
                      <a:r>
                        <a:rPr lang="en-US" dirty="0" smtClean="0">
                          <a:sym typeface="Wingdings"/>
                        </a:rPr>
                        <a:t>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Wingdings"/>
                        </a:rPr>
                        <a:t>11.7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10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</a:t>
                      </a:r>
                      <a:r>
                        <a:rPr lang="en-US" dirty="0" smtClean="0">
                          <a:sym typeface="Wingdings"/>
                        </a:rPr>
                        <a:t> 9.7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+/-</a:t>
                      </a:r>
                      <a:r>
                        <a:rPr lang="en-US" sz="1400" baseline="0" dirty="0" smtClean="0"/>
                        <a:t> 10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20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New alignment plan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DEE-1E45-A34A-9F13-0B971B47F3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(Summary)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534400" cy="54102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New M4 reference registered to M4 axis in tip/tilt/decenter.</a:t>
            </a:r>
          </a:p>
          <a:p>
            <a:pPr lvl="1"/>
            <a:r>
              <a:rPr lang="en-US" dirty="0" smtClean="0">
                <a:latin typeface="Arial" charset="0"/>
              </a:rPr>
              <a:t>M4 becomes the decenter / tip / tilt / spacing reference as in the original alignment plan.</a:t>
            </a:r>
          </a:p>
          <a:p>
            <a:pPr lvl="1"/>
            <a:endParaRPr lang="en-US" sz="1000" dirty="0" smtClean="0">
              <a:latin typeface="Arial" charset="0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All mirrors aligned to M4.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Decenter done by Alignment Telescope (AT) looking at the CRT centers.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Spacing done by LT and SMRs.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Tip/tilt done by LT and SMRs (this will bring the tip/tilt close to the nominal).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sz="10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Use M4-M5 and M2-M3 CGH tests as the alignment tools</a:t>
            </a:r>
          </a:p>
          <a:p>
            <a:pPr lvl="1"/>
            <a:r>
              <a:rPr lang="en-US" dirty="0" smtClean="0">
                <a:latin typeface="Arial" charset="0"/>
              </a:rPr>
              <a:t>Adjust M2/3/5 tip/tilt for optimal wavefront of each pair.</a:t>
            </a:r>
          </a:p>
          <a:p>
            <a:pPr lvl="1"/>
            <a:endParaRPr lang="en-US" sz="1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Use Conjugate test for M4-M5 alignment verification.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Use System CGH test for the full system alignment verification </a:t>
            </a:r>
            <a:r>
              <a:rPr lang="en-US" sz="1400" dirty="0" smtClean="0">
                <a:latin typeface="Arial" charset="0"/>
              </a:rPr>
              <a:t>(3/27/2014)</a:t>
            </a:r>
            <a:endParaRPr lang="en-US" sz="2000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UA is developing a back-up system verification test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2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(Registration of new M4 reference to M4 axis)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47545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New M4 tip/tilt/decenter reference</a:t>
            </a:r>
          </a:p>
          <a:p>
            <a:pPr lvl="1"/>
            <a:r>
              <a:rPr lang="en-US" dirty="0" smtClean="0">
                <a:latin typeface="Arial" charset="0"/>
              </a:rPr>
              <a:t>Mounted to the same Kinematic mounts as used for M4 CRT.</a:t>
            </a:r>
          </a:p>
          <a:p>
            <a:pPr lvl="1"/>
            <a:r>
              <a:rPr lang="en-US" dirty="0" smtClean="0">
                <a:latin typeface="Arial" charset="0"/>
              </a:rPr>
              <a:t>Fabrication / assembly done.</a:t>
            </a:r>
          </a:p>
          <a:p>
            <a:pPr lvl="1"/>
            <a:r>
              <a:rPr lang="en-US" dirty="0" smtClean="0">
                <a:latin typeface="Arial" charset="0"/>
              </a:rPr>
              <a:t>Being registered to M4 axis at this moment.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819400"/>
            <a:ext cx="3631362" cy="336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359" y="2832814"/>
            <a:ext cx="349739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(Registration of new M4 reference to M4 axis)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47545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Registration procedure</a:t>
            </a:r>
          </a:p>
          <a:p>
            <a:pPr lvl="1"/>
            <a:r>
              <a:rPr lang="en-US" sz="2000" dirty="0" smtClean="0">
                <a:latin typeface="Arial" charset="0"/>
              </a:rPr>
              <a:t>Custom alignment telescope registered to M4 optical axis.</a:t>
            </a:r>
          </a:p>
          <a:p>
            <a:pPr lvl="2"/>
            <a:r>
              <a:rPr lang="en-US" dirty="0" smtClean="0">
                <a:latin typeface="Arial" charset="0"/>
              </a:rPr>
              <a:t>This is done on a </a:t>
            </a:r>
            <a:r>
              <a:rPr lang="en-US" dirty="0">
                <a:latin typeface="Arial" charset="0"/>
              </a:rPr>
              <a:t>5</a:t>
            </a:r>
            <a:r>
              <a:rPr lang="en-US" dirty="0" smtClean="0">
                <a:latin typeface="Arial" charset="0"/>
              </a:rPr>
              <a:t>-DOF stage (i.e. </a:t>
            </a:r>
            <a:r>
              <a:rPr lang="en-US" dirty="0" err="1" smtClean="0">
                <a:latin typeface="Arial" charset="0"/>
              </a:rPr>
              <a:t>x,y,tip,tilt,rho</a:t>
            </a:r>
            <a:r>
              <a:rPr lang="en-US" dirty="0" smtClean="0">
                <a:latin typeface="Arial" charset="0"/>
              </a:rPr>
              <a:t>).</a:t>
            </a:r>
          </a:p>
          <a:p>
            <a:pPr lvl="2"/>
            <a:r>
              <a:rPr lang="en-US" dirty="0" smtClean="0">
                <a:latin typeface="Arial" charset="0"/>
              </a:rPr>
              <a:t>Existing M4 CRTs are independently verified to be good in decenter.</a:t>
            </a:r>
          </a:p>
          <a:p>
            <a:pPr lvl="2"/>
            <a:r>
              <a:rPr lang="en-US" dirty="0" smtClean="0">
                <a:latin typeface="Arial" charset="0"/>
              </a:rPr>
              <a:t>Two non-contact probes capture tip / tilt of the alignment telescope </a:t>
            </a:r>
            <a:r>
              <a:rPr lang="en-US" dirty="0" err="1" smtClean="0">
                <a:latin typeface="Arial" charset="0"/>
              </a:rPr>
              <a:t>w.r.t</a:t>
            </a:r>
            <a:r>
              <a:rPr lang="en-US" dirty="0" smtClean="0">
                <a:latin typeface="Arial" charset="0"/>
              </a:rPr>
              <a:t>. M4 surface on rotation.</a:t>
            </a:r>
            <a:endParaRPr lang="en-US" sz="2000" dirty="0" smtClean="0">
              <a:latin typeface="Arial" charset="0"/>
            </a:endParaRPr>
          </a:p>
          <a:p>
            <a:pPr lvl="2"/>
            <a:endParaRPr lang="en-US" sz="2000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New reference is mounted on the back of M4.</a:t>
            </a:r>
          </a:p>
          <a:p>
            <a:pPr lvl="1"/>
            <a:r>
              <a:rPr lang="en-US" sz="2000" dirty="0" smtClean="0">
                <a:latin typeface="Arial" charset="0"/>
              </a:rPr>
              <a:t>On rotation, the alignment telescope first probes tip / tilt of the new reference.</a:t>
            </a:r>
          </a:p>
          <a:p>
            <a:pPr lvl="1"/>
            <a:r>
              <a:rPr lang="en-US" sz="2000" dirty="0" smtClean="0">
                <a:latin typeface="Arial" charset="0"/>
              </a:rPr>
              <a:t>New reference is adjusted in tip/tilt accordingly.</a:t>
            </a:r>
          </a:p>
          <a:p>
            <a:pPr lvl="1"/>
            <a:r>
              <a:rPr lang="en-US" sz="2000" dirty="0" smtClean="0">
                <a:latin typeface="Arial" charset="0"/>
              </a:rPr>
              <a:t>New reference has cross-hair + concentric ring patterns that are going to be used as the decenter registration feature.</a:t>
            </a:r>
            <a:endParaRPr lang="en-US" sz="20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(Registration of new M4 reference to M4 axis)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4320"/>
            <a:ext cx="9144000" cy="46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(Registration of new M4 reference to M4 axis)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99630"/>
            <a:ext cx="4064000" cy="5429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295400"/>
            <a:ext cx="17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M4 + Head-ring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038600" y="1480066"/>
            <a:ext cx="1752600" cy="424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7992" y="1905000"/>
            <a:ext cx="168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M4 Pier mount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962400" y="2089666"/>
            <a:ext cx="1875592" cy="1110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2895600"/>
            <a:ext cx="309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alignment telescope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2971800" y="3080266"/>
            <a:ext cx="2590800" cy="50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3962400"/>
            <a:ext cx="203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Rotary air-bearing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3581400" y="4147066"/>
            <a:ext cx="2133600" cy="424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61792" y="4648200"/>
            <a:ext cx="2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X-Y translation stage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3581400" y="4832866"/>
            <a:ext cx="2180392" cy="50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5257800"/>
            <a:ext cx="142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Tip/tilt stage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3962400" y="5442466"/>
            <a:ext cx="1752600" cy="424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" y="990600"/>
            <a:ext cx="2051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CRT &amp; New reference</a:t>
            </a:r>
          </a:p>
          <a:p>
            <a:r>
              <a:rPr lang="en-US" sz="1400" dirty="0" smtClean="0"/>
              <a:t>goes on the back of M4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hrough this cylinder.</a:t>
            </a:r>
            <a:endParaRPr lang="en-US" sz="1400" dirty="0"/>
          </a:p>
        </p:txBody>
      </p:sp>
      <p:cxnSp>
        <p:nvCxnSpPr>
          <p:cNvPr id="20" name="Elbow Connector 19"/>
          <p:cNvCxnSpPr/>
          <p:nvPr/>
        </p:nvCxnSpPr>
        <p:spPr>
          <a:xfrm>
            <a:off x="2209800" y="1371600"/>
            <a:ext cx="762000" cy="685800"/>
          </a:xfrm>
          <a:prstGeom prst="bentConnector3">
            <a:avLst>
              <a:gd name="adj1" fmla="val 9682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9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(CGH alignment tests)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-1447800" y="1711326"/>
            <a:ext cx="9662263" cy="22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4" t="15854" r="3551" b="33064"/>
          <a:stretch>
            <a:fillRect/>
          </a:stretch>
        </p:blipFill>
        <p:spPr bwMode="auto">
          <a:xfrm>
            <a:off x="1353855" y="1928433"/>
            <a:ext cx="3903945" cy="161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43" t="3175" r="11034" b="23495"/>
          <a:stretch>
            <a:fillRect/>
          </a:stretch>
        </p:blipFill>
        <p:spPr bwMode="auto">
          <a:xfrm rot="10800000">
            <a:off x="5257800" y="1828800"/>
            <a:ext cx="2464365" cy="171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62163" y="1639910"/>
            <a:ext cx="296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M4/M5 </a:t>
            </a:r>
            <a:r>
              <a:rPr lang="en-US" sz="1800" b="0" dirty="0" smtClean="0"/>
              <a:t>CGH alignment test</a:t>
            </a:r>
            <a:endParaRPr lang="en-US" sz="1800" b="0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87931" y="1440440"/>
            <a:ext cx="2968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M2/M3 </a:t>
            </a:r>
            <a:r>
              <a:rPr lang="en-US" sz="1800" b="0" dirty="0" smtClean="0"/>
              <a:t>CGH alignment test</a:t>
            </a:r>
            <a:endParaRPr lang="en-US" sz="1800" b="0" dirty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47763" y="2514024"/>
            <a:ext cx="954891" cy="390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dirty="0" smtClean="0">
                <a:latin typeface="Helvetica"/>
                <a:cs typeface="Helvetica"/>
              </a:rPr>
              <a:t>Interferometer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673366" y="2511990"/>
            <a:ext cx="927797" cy="390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1000" dirty="0" smtClean="0">
                <a:solidFill>
                  <a:srgbClr val="000000"/>
                </a:solidFill>
                <a:latin typeface="Helvetica"/>
                <a:cs typeface="Helvetica"/>
              </a:rPr>
              <a:t>Interferometer</a:t>
            </a:r>
            <a:endParaRPr lang="en-US" sz="10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6" name="Picture 15" descr="EX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71" y="3962400"/>
            <a:ext cx="6505511" cy="224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400" y="4782901"/>
            <a:ext cx="923946" cy="5573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0" dirty="0">
                <a:latin typeface="Helvetica"/>
                <a:cs typeface="Helvetica"/>
              </a:rPr>
              <a:t>Interferometer</a:t>
            </a: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371600" y="4079874"/>
            <a:ext cx="2557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System </a:t>
            </a:r>
            <a:r>
              <a:rPr lang="en-US" sz="1800" b="0" dirty="0" smtClean="0"/>
              <a:t>verification test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68341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New alignment plan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(Analysis and performance estimation)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41437"/>
            <a:ext cx="8534400" cy="47545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UA conducted extensive analysis of the predicted performance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of the WFC over the past 2 months.</a:t>
            </a:r>
          </a:p>
          <a:p>
            <a:pPr lvl="1"/>
            <a:r>
              <a:rPr lang="en-US" dirty="0" smtClean="0">
                <a:latin typeface="Arial" charset="0"/>
              </a:rPr>
              <a:t>Monte-Carlo simulations for M4-M5 and M2-M3 CGH tests.</a:t>
            </a:r>
          </a:p>
          <a:p>
            <a:pPr lvl="1"/>
            <a:r>
              <a:rPr lang="en-US" dirty="0" smtClean="0">
                <a:latin typeface="Arial" charset="0"/>
              </a:rPr>
              <a:t>Monte-Carlo simulations for System CGH tests based on the MC realizations of two pairs.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Results.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All performance requirements can be met.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The wavefront compensation scheme is not expected to result in misalignment-driven field-dependent aberrations.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1"/>
            <a:endParaRPr lang="en-US" sz="20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Overview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4754563"/>
          </a:xfrm>
        </p:spPr>
        <p:txBody>
          <a:bodyPr/>
          <a:lstStyle/>
          <a:p>
            <a:r>
              <a:rPr lang="en-US" sz="2000" b="1" dirty="0" smtClean="0">
                <a:latin typeface="Arial" charset="0"/>
              </a:rPr>
              <a:t>Where we were at the Readiness review (7/16).</a:t>
            </a:r>
            <a:endParaRPr lang="en-US" sz="2000" b="1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All mirrors have been fabricated to the specification.</a:t>
            </a:r>
          </a:p>
          <a:p>
            <a:pPr lvl="1"/>
            <a:r>
              <a:rPr lang="en-US" dirty="0">
                <a:latin typeface="Arial" charset="0"/>
              </a:rPr>
              <a:t>The WFC structure has been built and tested.</a:t>
            </a:r>
          </a:p>
          <a:p>
            <a:pPr lvl="1"/>
            <a:r>
              <a:rPr lang="en-US" dirty="0">
                <a:latin typeface="Arial" charset="0"/>
              </a:rPr>
              <a:t>All mirrors have been </a:t>
            </a:r>
            <a:r>
              <a:rPr lang="en-US" dirty="0" smtClean="0">
                <a:latin typeface="Arial" charset="0"/>
              </a:rPr>
              <a:t>coated </a:t>
            </a:r>
            <a:r>
              <a:rPr lang="en-US" dirty="0">
                <a:latin typeface="Arial" charset="0"/>
              </a:rPr>
              <a:t>and installed into the WFC structure at UA.</a:t>
            </a:r>
          </a:p>
          <a:p>
            <a:pPr lvl="1"/>
            <a:r>
              <a:rPr lang="en-US" dirty="0">
                <a:latin typeface="Arial" charset="0"/>
              </a:rPr>
              <a:t>All mirrors have been aligned using Laser Tracker.</a:t>
            </a:r>
          </a:p>
          <a:p>
            <a:pPr lvl="1"/>
            <a:r>
              <a:rPr lang="en-US" dirty="0">
                <a:latin typeface="Arial" charset="0"/>
              </a:rPr>
              <a:t>All alignment fixtures and instruments have been prepared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/>
            <a:r>
              <a:rPr lang="en-US" dirty="0" smtClean="0">
                <a:latin typeface="Arial" charset="0"/>
              </a:rPr>
              <a:t>About to begin fine alignment using center reference targets (CRTs).</a:t>
            </a: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sz="2000" b="1" dirty="0" smtClean="0">
                <a:latin typeface="Arial" charset="0"/>
              </a:rPr>
              <a:t>Major issues since the readiness review.</a:t>
            </a:r>
            <a:endParaRPr lang="en-US" sz="2000" b="1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WFC optical design version control problem (8/21)</a:t>
            </a:r>
          </a:p>
          <a:p>
            <a:pPr lvl="1"/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>Reference Targets (CRTs</a:t>
            </a:r>
            <a:r>
              <a:rPr lang="en-US" dirty="0" smtClean="0">
                <a:latin typeface="Arial" charset="0"/>
              </a:rPr>
              <a:t>) drifted mainly in tip/tilt (9/13).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M4 coating developed defects with degraded reflectance by 6-7% (11/6).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5867400" cy="655638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New alignment </a:t>
            </a:r>
            <a:r>
              <a:rPr lang="en-US" b="1" dirty="0" smtClean="0">
                <a:latin typeface="Arial" charset="0"/>
              </a:rPr>
              <a:t>plan challenges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534400" cy="55626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The alignment plan requires:</a:t>
            </a:r>
          </a:p>
          <a:p>
            <a:pPr lvl="1"/>
            <a:r>
              <a:rPr lang="en-US" dirty="0" smtClean="0">
                <a:latin typeface="Arial" charset="0"/>
              </a:rPr>
              <a:t>Highly sensitive measurements ( ~ a few microns, ~ a few 10 nm).</a:t>
            </a:r>
          </a:p>
          <a:p>
            <a:pPr lvl="1"/>
            <a:r>
              <a:rPr lang="en-US" dirty="0" smtClean="0">
                <a:latin typeface="Arial" charset="0"/>
              </a:rPr>
              <a:t>Highly precise adjustment of the mirrors ( ~ a few microns).</a:t>
            </a:r>
          </a:p>
          <a:p>
            <a:pPr marL="457200" lvl="1" indent="0">
              <a:buNone/>
            </a:pPr>
            <a:endParaRPr lang="en-US" sz="1000" dirty="0" smtClean="0">
              <a:latin typeface="Arial" charset="0"/>
            </a:endParaRPr>
          </a:p>
          <a:p>
            <a:pPr lvl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UA has the adequate collection of good metrology equipment and highly skilled opticians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and a brilliant graduate student.</a:t>
            </a:r>
            <a:endParaRPr lang="en-US" sz="2000" dirty="0" smtClean="0">
              <a:latin typeface="Arial" charset="0"/>
            </a:endParaRPr>
          </a:p>
          <a:p>
            <a:pPr lvl="1"/>
            <a:endParaRPr lang="en-US" sz="1000" b="1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UA’s Jeff Kingsley and Chang Jin Oh and Hanshin Lee updated the schedule and new alignment plan using the best and most realistic information available.</a:t>
            </a:r>
          </a:p>
          <a:p>
            <a:pPr lvl="1"/>
            <a:endParaRPr lang="en-US" sz="1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UA is committed to put their best effort to complete the alignment in time. </a:t>
            </a:r>
          </a:p>
          <a:p>
            <a:endParaRPr lang="en-US" sz="1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We do think the new plan is solid and do our best to stay on schedule.</a:t>
            </a:r>
            <a:endParaRPr lang="en-US" sz="2000" dirty="0">
              <a:latin typeface="Arial" charset="0"/>
            </a:endParaRPr>
          </a:p>
          <a:p>
            <a:pPr lvl="1"/>
            <a:endParaRPr lang="en-US" sz="10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sym typeface="Wingdings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sym typeface="Wingdings"/>
              </a:rPr>
              <a:t>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We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know only partially the technical landscape of the alignment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endParaRPr lang="en-US" sz="1000" dirty="0">
              <a:solidFill>
                <a:srgbClr val="0000FF"/>
              </a:solidFill>
              <a:latin typeface="Arial" charset="0"/>
            </a:endParaRPr>
          </a:p>
          <a:p>
            <a:pPr marL="0" lvl="1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sym typeface="Wingdings"/>
              </a:rPr>
              <a:t>  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UA’s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history indicates that we should 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expect delay </a:t>
            </a:r>
            <a:r>
              <a:rPr lang="en-US" sz="2000" dirty="0">
                <a:solidFill>
                  <a:srgbClr val="0000FF"/>
                </a:solidFill>
                <a:latin typeface="Arial" charset="0"/>
              </a:rPr>
              <a:t>in UA’s alignment plan.</a:t>
            </a:r>
          </a:p>
          <a:p>
            <a:endParaRPr lang="en-US" sz="2000" dirty="0" smtClean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Issue 3</a:t>
            </a:r>
          </a:p>
          <a:p>
            <a:pPr algn="ctr" eaLnBrk="1" hangingPunct="1"/>
            <a:r>
              <a:rPr lang="en-US" sz="3600" b="1" dirty="0" smtClean="0"/>
              <a:t>M4 coating degradation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DEE-1E45-A34A-9F13-0B971B47F3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coating degradation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77150" y="2226563"/>
            <a:ext cx="6695250" cy="3822512"/>
            <a:chOff x="461092" y="1874837"/>
            <a:chExt cx="7927366" cy="452596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28" y="1874837"/>
              <a:ext cx="6788944" cy="4525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762000" y="3170237"/>
              <a:ext cx="2057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495800" y="3170237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982308" y="2560637"/>
              <a:ext cx="30480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 rot="1650209">
              <a:off x="2438400" y="2560637"/>
              <a:ext cx="2590800" cy="1752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0742" y="2375971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1092" y="296654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1430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smtClean="0"/>
              <a:t>M4 under super-bright LED flash light</a:t>
            </a:r>
          </a:p>
          <a:p>
            <a:r>
              <a:rPr lang="en-US" sz="2000" dirty="0" smtClean="0"/>
              <a:t>A: Locally peeled-off dielectric layer surrounded by complete peel-off</a:t>
            </a:r>
          </a:p>
          <a:p>
            <a:r>
              <a:rPr lang="en-US" sz="2000" dirty="0" smtClean="0"/>
              <a:t>B: Bluish mottling </a:t>
            </a:r>
            <a:r>
              <a:rPr lang="en-US" sz="2000" dirty="0"/>
              <a:t>effect underneath the </a:t>
            </a:r>
            <a:r>
              <a:rPr lang="en-US" sz="2000" dirty="0" smtClean="0"/>
              <a:t>coating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5999162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i="1" dirty="0" smtClean="0"/>
              <a:t>During inspection on 12/4, both A &amp; B showed more brown color.</a:t>
            </a:r>
          </a:p>
          <a:p>
            <a:pPr>
              <a:lnSpc>
                <a:spcPct val="120000"/>
              </a:lnSpc>
            </a:pPr>
            <a:r>
              <a:rPr lang="en-US" sz="2000" b="1" i="1" dirty="0" smtClean="0">
                <a:sym typeface="Wingdings"/>
              </a:rPr>
              <a:t> Indication of Ag-layer being oxidized.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47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coating degradation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249362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M4 under LED illumination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1981200" y="3366294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7" idx="0"/>
          </p:cNvCxnSpPr>
          <p:nvPr/>
        </p:nvCxnSpPr>
        <p:spPr>
          <a:xfrm flipH="1" flipV="1">
            <a:off x="2362216" y="3747294"/>
            <a:ext cx="3243812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9637" y="5423694"/>
            <a:ext cx="477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passing through the boundary of the defect</a:t>
            </a:r>
          </a:p>
        </p:txBody>
      </p:sp>
      <p:cxnSp>
        <p:nvCxnSpPr>
          <p:cNvPr id="18" name="Straight Arrow Connector 17"/>
          <p:cNvCxnSpPr>
            <a:stCxn id="17" idx="0"/>
            <a:endCxn id="19" idx="3"/>
          </p:cNvCxnSpPr>
          <p:nvPr/>
        </p:nvCxnSpPr>
        <p:spPr>
          <a:xfrm flipV="1">
            <a:off x="5606028" y="3615298"/>
            <a:ext cx="1307768" cy="1808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58000" y="3290094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4222639"/>
            <a:ext cx="1304192" cy="154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4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coating degradation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1249362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M4 6in witness developed the same mottling effect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9050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6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1162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coating degradation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990600"/>
            <a:ext cx="8597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58674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coating degradation</a:t>
            </a:r>
            <a:br>
              <a:rPr lang="en-US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(Possible causes &amp; current best knowledge)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Contamination</a:t>
            </a:r>
          </a:p>
          <a:p>
            <a:pPr lvl="1"/>
            <a:r>
              <a:rPr lang="en-US" dirty="0" smtClean="0">
                <a:latin typeface="Arial" charset="0"/>
              </a:rPr>
              <a:t>STF was flooded during Storm Sandy and coating chambers had water leaks.</a:t>
            </a:r>
          </a:p>
          <a:p>
            <a:pPr lvl="1"/>
            <a:r>
              <a:rPr lang="en-US" dirty="0" smtClean="0">
                <a:latin typeface="Arial" charset="0"/>
              </a:rPr>
              <a:t>STF coating involves two machines 10 </a:t>
            </a:r>
            <a:r>
              <a:rPr lang="en-US" dirty="0" err="1" smtClean="0">
                <a:latin typeface="Arial" charset="0"/>
              </a:rPr>
              <a:t>ft</a:t>
            </a:r>
            <a:r>
              <a:rPr lang="en-US" dirty="0" smtClean="0">
                <a:latin typeface="Arial" charset="0"/>
              </a:rPr>
              <a:t> apart and transfer from one to the other imposes high likelihood of contamination.</a:t>
            </a:r>
          </a:p>
          <a:p>
            <a:pPr lvl="1"/>
            <a:r>
              <a:rPr lang="en-US" dirty="0">
                <a:latin typeface="Arial" charset="0"/>
              </a:rPr>
              <a:t>However, STF claims contamination cannot be the cause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/>
            <a:endParaRPr lang="en-US" sz="1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Spectral measurement indicates the coating is failing.</a:t>
            </a:r>
          </a:p>
          <a:p>
            <a:pPr lvl="1"/>
            <a:r>
              <a:rPr lang="en-US" dirty="0" smtClean="0">
                <a:latin typeface="Arial" charset="0"/>
              </a:rPr>
              <a:t>Mottling effect indicates contamination as the most likely cause.</a:t>
            </a:r>
          </a:p>
          <a:p>
            <a:pPr lvl="1"/>
            <a:r>
              <a:rPr lang="en-US" dirty="0" smtClean="0">
                <a:latin typeface="Arial" charset="0"/>
              </a:rPr>
              <a:t>We experienced similar mottling effects in VIRUS collimator mirror coatings.</a:t>
            </a:r>
          </a:p>
          <a:p>
            <a:pPr lvl="1"/>
            <a:r>
              <a:rPr lang="en-US" dirty="0" smtClean="0">
                <a:latin typeface="Arial" charset="0"/>
              </a:rPr>
              <a:t>Joe Tufts also experienced local peel-off of dielectric layer.</a:t>
            </a:r>
          </a:p>
          <a:p>
            <a:pPr lvl="1"/>
            <a:r>
              <a:rPr lang="en-US" dirty="0" smtClean="0">
                <a:latin typeface="Arial" charset="0"/>
              </a:rPr>
              <a:t>STF does not have any explanation for this degradation.</a:t>
            </a:r>
          </a:p>
          <a:p>
            <a:pPr lvl="1"/>
            <a:r>
              <a:rPr lang="en-US" dirty="0" smtClean="0">
                <a:latin typeface="Arial" charset="0"/>
              </a:rPr>
              <a:t>LCOGT coating shows very similar degradation as M4 coating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57150" indent="0" algn="ctr">
              <a:buNone/>
            </a:pPr>
            <a:endParaRPr lang="en-US" sz="2000" dirty="0">
              <a:latin typeface="Arial" charset="0"/>
            </a:endParaRPr>
          </a:p>
          <a:p>
            <a:pPr marL="5715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STF’s coating is a huge risk for the WFU.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58674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coating degradation</a:t>
            </a:r>
            <a:br>
              <a:rPr lang="en-US" b="1" dirty="0" smtClean="0">
                <a:latin typeface="Arial" charset="0"/>
              </a:rPr>
            </a:br>
            <a:r>
              <a:rPr lang="en-US" sz="2000" b="1" dirty="0" smtClean="0">
                <a:latin typeface="Arial" charset="0"/>
              </a:rPr>
              <a:t>(Stripping M4 coating)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1"/>
            <a:ext cx="8534400" cy="1752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Logan Schoolcraft at HET succeeded in chemically stripping off the coating from the 6in witness in 3 hours.</a:t>
            </a:r>
          </a:p>
          <a:p>
            <a:pPr lvl="1"/>
            <a:r>
              <a:rPr lang="en-US" dirty="0" smtClean="0">
                <a:latin typeface="Arial" charset="0"/>
              </a:rPr>
              <a:t>We believe M4 coating can also be stripped off as well.</a:t>
            </a:r>
          </a:p>
          <a:p>
            <a:pPr lvl="1"/>
            <a:r>
              <a:rPr lang="en-US" dirty="0" smtClean="0">
                <a:latin typeface="Arial" charset="0"/>
              </a:rPr>
              <a:t>Logan and Jerry Martin are preparing a stripping fixture for M4.</a:t>
            </a:r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66" y="3536308"/>
            <a:ext cx="2989012" cy="2532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36308"/>
            <a:ext cx="3432384" cy="2559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155308"/>
            <a:ext cx="295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Stripping in Hydro-Chloride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17405" y="3155308"/>
            <a:ext cx="162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stripping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9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58674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re-coating options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75540"/>
              </p:ext>
            </p:extLst>
          </p:nvPr>
        </p:nvGraphicFramePr>
        <p:xfrm>
          <a:off x="170542" y="1249680"/>
          <a:ext cx="8763000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609600"/>
                <a:gridCol w="591458"/>
                <a:gridCol w="3294742"/>
                <a:gridCol w="3200400"/>
              </a:tblGrid>
              <a:tr h="4443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Option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Cost [$k]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Time [</a:t>
                      </a:r>
                      <a:r>
                        <a:rPr lang="en-US" sz="1200" b="1" baseline="0" dirty="0" err="1" smtClean="0"/>
                        <a:t>wk</a:t>
                      </a:r>
                      <a:r>
                        <a:rPr lang="en-US" sz="1200" b="1" baseline="0" dirty="0" smtClean="0"/>
                        <a:t>]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Risk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Merit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43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JDS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Uniphase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dirty="0" smtClean="0"/>
                        <a:t>Long</a:t>
                      </a:r>
                      <a:r>
                        <a:rPr lang="en-US" sz="1200" baseline="0" dirty="0" smtClean="0"/>
                        <a:t> lead-time, higher cost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/>
                        <a:t>Limited flexibility in scheduling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200" dirty="0" smtClean="0"/>
                        <a:t>- Successfully built M2/3/5 coating.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200" dirty="0" smtClean="0"/>
                        <a:t>- State-of-the-art thin</a:t>
                      </a:r>
                      <a:r>
                        <a:rPr lang="en-US" sz="1200" baseline="0" dirty="0" smtClean="0"/>
                        <a:t> film metrology/control.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841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ZeCoat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 No experience with this vendor’s coating.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200" dirty="0" smtClean="0"/>
                        <a:t>- David </a:t>
                      </a:r>
                      <a:r>
                        <a:rPr lang="en-US" sz="1200" dirty="0" err="1" smtClean="0"/>
                        <a:t>Shiekh</a:t>
                      </a:r>
                      <a:r>
                        <a:rPr lang="en-US" sz="1200" baseline="0" dirty="0" smtClean="0"/>
                        <a:t> developed the adaptation of LL Ag coating (LL coating used in SALT).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200" baseline="0" dirty="0" smtClean="0"/>
                        <a:t>- Currently running 3 Ag jobs similar to M4.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200" baseline="0" dirty="0" smtClean="0"/>
                        <a:t>- Drew Phillips (at Lick) is likely to use </a:t>
                      </a:r>
                      <a:r>
                        <a:rPr lang="en-US" sz="1200" baseline="0" dirty="0" err="1" smtClean="0"/>
                        <a:t>ZeCoat’s</a:t>
                      </a:r>
                      <a:r>
                        <a:rPr lang="en-US" sz="1200" baseline="0" dirty="0" smtClean="0"/>
                        <a:t> Ag coating for </a:t>
                      </a:r>
                      <a:r>
                        <a:rPr lang="en-US" sz="1200" dirty="0" smtClean="0"/>
                        <a:t>Keck Cosmic Web Imager.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200" baseline="0" dirty="0" smtClean="0"/>
                        <a:t>- Durability likely to exceed our requirement.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200" baseline="0" dirty="0" smtClean="0"/>
                        <a:t>- Quick turn-around and more flexibility in scheduling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06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Quantum Coatings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Inc.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 &gt; </a:t>
                      </a:r>
                      <a:r>
                        <a:rPr lang="en-US" sz="1200" dirty="0" smtClean="0"/>
                        <a:t>10</a:t>
                      </a:r>
                      <a:r>
                        <a:rPr lang="en-US" sz="1200" baseline="0" dirty="0" smtClean="0"/>
                        <a:t> (TBC)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 (TBC)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 Bad experience with FSS99.</a:t>
                      </a:r>
                    </a:p>
                    <a:p>
                      <a:pPr algn="l"/>
                      <a:r>
                        <a:rPr lang="en-US" sz="1200" dirty="0" smtClean="0"/>
                        <a:t>- Reflectance per mirror fails to meet the spec.</a:t>
                      </a:r>
                      <a:endParaRPr lang="en-US" sz="1200" baseline="0" dirty="0" smtClean="0"/>
                    </a:p>
                    <a:p>
                      <a:pPr algn="l"/>
                      <a:r>
                        <a:rPr lang="en-US" sz="1200" baseline="0" dirty="0" smtClean="0"/>
                        <a:t>- Very un-responsive and Drew was told (as of May) that Quantum is getting out of business in metallic coating </a:t>
                      </a:r>
                      <a:r>
                        <a:rPr lang="en-US" sz="1200" baseline="0" dirty="0" smtClean="0">
                          <a:sym typeface="Wingdings"/>
                        </a:rPr>
                        <a:t> Development work less likely.</a:t>
                      </a:r>
                    </a:p>
                    <a:p>
                      <a:pPr algn="l"/>
                      <a:r>
                        <a:rPr lang="en-US" sz="1200" dirty="0" smtClean="0"/>
                        <a:t>- Limited</a:t>
                      </a:r>
                      <a:r>
                        <a:rPr lang="en-US" sz="1200" baseline="0" dirty="0" smtClean="0"/>
                        <a:t> flexibility in scheduling.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200" dirty="0" smtClean="0"/>
                        <a:t>- More recent Ag coating</a:t>
                      </a:r>
                      <a:r>
                        <a:rPr lang="en-US" sz="1200" baseline="0" dirty="0" smtClean="0"/>
                        <a:t> (UV350-Ag) seems durable (1.5yr old on 107’’).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Lick observatory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TBD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 Reflectance</a:t>
                      </a:r>
                      <a:r>
                        <a:rPr lang="en-US" sz="1200" baseline="0" dirty="0" smtClean="0"/>
                        <a:t> per mirror fails to meet the spec.</a:t>
                      </a:r>
                    </a:p>
                    <a:p>
                      <a:pPr algn="l"/>
                      <a:r>
                        <a:rPr lang="en-US" sz="1200" baseline="0" dirty="0" smtClean="0"/>
                        <a:t>- No experience with this coating.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 Collaborative</a:t>
                      </a:r>
                      <a:r>
                        <a:rPr lang="en-US" sz="1200" baseline="0" dirty="0" smtClean="0"/>
                        <a:t> development possible.</a:t>
                      </a:r>
                    </a:p>
                    <a:p>
                      <a:pPr algn="l"/>
                      <a:r>
                        <a:rPr lang="en-US" sz="1200" baseline="0" dirty="0" smtClean="0"/>
                        <a:t>- Produced Ag coating before for internal use.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13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Aluminum coating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 10 (TBC)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 6 (TBC)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- Large throughput hit.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/>
                        <a:t>Durable / quick turn-around.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sz="1200" baseline="0" dirty="0" smtClean="0"/>
                        <a:t>Many vendors exist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04800"/>
            <a:ext cx="57150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M4 re-coating options</a:t>
            </a:r>
            <a:endParaRPr lang="en-US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16000"/>
            <a:ext cx="85979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Issue 1</a:t>
            </a:r>
          </a:p>
          <a:p>
            <a:pPr algn="ctr" eaLnBrk="1" hangingPunct="1"/>
            <a:r>
              <a:rPr lang="en-US" sz="3600" b="1" dirty="0" smtClean="0"/>
              <a:t>WFC design version control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DEE-1E45-A34A-9F13-0B971B47F3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WFC Schedule &amp; Path forward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DEE-1E45-A34A-9F13-0B971B47F39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WFC key milestones in 2014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91200"/>
          </a:xfrm>
        </p:spPr>
        <p:txBody>
          <a:bodyPr/>
          <a:lstStyle/>
          <a:p>
            <a:r>
              <a:rPr lang="en-US" dirty="0"/>
              <a:t>M4-M5 CGH alignment : </a:t>
            </a:r>
            <a:r>
              <a:rPr lang="en-US" dirty="0" smtClean="0"/>
              <a:t>Feb 3 </a:t>
            </a:r>
            <a:endParaRPr lang="en-US" dirty="0"/>
          </a:p>
          <a:p>
            <a:r>
              <a:rPr lang="en-US" dirty="0" smtClean="0"/>
              <a:t>M4</a:t>
            </a:r>
            <a:r>
              <a:rPr lang="en-US" dirty="0"/>
              <a:t>-M5 Conjugate verification test : </a:t>
            </a:r>
            <a:r>
              <a:rPr lang="en-US" dirty="0" smtClean="0"/>
              <a:t>Feb 10 </a:t>
            </a:r>
            <a:endParaRPr lang="en-US" dirty="0"/>
          </a:p>
          <a:p>
            <a:r>
              <a:rPr lang="en-US" dirty="0" smtClean="0"/>
              <a:t>M2</a:t>
            </a:r>
            <a:r>
              <a:rPr lang="en-US" dirty="0"/>
              <a:t>-M3 CGH alignment : </a:t>
            </a:r>
            <a:r>
              <a:rPr lang="en-US" dirty="0" smtClean="0"/>
              <a:t>March 10 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verification test </a:t>
            </a:r>
            <a:r>
              <a:rPr lang="en-US" dirty="0" smtClean="0"/>
              <a:t>(technical effort in Tucson complete): March 27 </a:t>
            </a:r>
            <a:endParaRPr lang="en-US" dirty="0"/>
          </a:p>
          <a:p>
            <a:r>
              <a:rPr lang="en-US" dirty="0" smtClean="0"/>
              <a:t>WFC </a:t>
            </a:r>
            <a:r>
              <a:rPr lang="en-US" dirty="0"/>
              <a:t>delivered without M4 : </a:t>
            </a:r>
            <a:r>
              <a:rPr lang="en-US" dirty="0" smtClean="0"/>
              <a:t>April 24 </a:t>
            </a:r>
            <a:endParaRPr lang="en-US" dirty="0"/>
          </a:p>
          <a:p>
            <a:r>
              <a:rPr lang="en-US" dirty="0" smtClean="0"/>
              <a:t>M4 </a:t>
            </a:r>
            <a:r>
              <a:rPr lang="en-US" dirty="0"/>
              <a:t>delivered to the observatory : </a:t>
            </a:r>
            <a:r>
              <a:rPr lang="en-US" dirty="0" smtClean="0"/>
              <a:t>May 16 </a:t>
            </a:r>
            <a:r>
              <a:rPr lang="en-US" dirty="0"/>
              <a:t>(TBD) </a:t>
            </a:r>
          </a:p>
          <a:p>
            <a:r>
              <a:rPr lang="en-US" dirty="0" smtClean="0"/>
              <a:t>M4 </a:t>
            </a:r>
            <a:r>
              <a:rPr lang="en-US" dirty="0"/>
              <a:t>re-assembled / </a:t>
            </a:r>
            <a:r>
              <a:rPr lang="en-US" dirty="0" smtClean="0"/>
              <a:t>WFC re</a:t>
            </a:r>
            <a:r>
              <a:rPr lang="en-US" dirty="0"/>
              <a:t>-aligned / system re-verified : </a:t>
            </a:r>
            <a:r>
              <a:rPr lang="en-US" dirty="0" smtClean="0"/>
              <a:t>June 13 </a:t>
            </a:r>
            <a:r>
              <a:rPr lang="en-US" dirty="0"/>
              <a:t>(TBD) </a:t>
            </a:r>
          </a:p>
          <a:p>
            <a:r>
              <a:rPr lang="en-US" dirty="0" smtClean="0"/>
              <a:t>WFC </a:t>
            </a:r>
            <a:r>
              <a:rPr lang="en-US" dirty="0"/>
              <a:t>ready for installation : </a:t>
            </a:r>
            <a:r>
              <a:rPr lang="en-US" dirty="0" smtClean="0"/>
              <a:t>June 13 </a:t>
            </a:r>
            <a:r>
              <a:rPr lang="en-US" dirty="0"/>
              <a:t>(TBD) </a:t>
            </a:r>
            <a:endParaRPr lang="en-US" dirty="0" smtClean="0"/>
          </a:p>
          <a:p>
            <a:pPr lvl="6"/>
            <a:endParaRPr lang="en-US" dirty="0"/>
          </a:p>
          <a:p>
            <a:r>
              <a:rPr lang="en-US" dirty="0" smtClean="0"/>
              <a:t>We have great confidence in the technical aspects of the new alignment plan and system verification</a:t>
            </a:r>
          </a:p>
          <a:p>
            <a:r>
              <a:rPr lang="en-US" dirty="0" smtClean="0"/>
              <a:t>In spite of our intense focus on the technical and management aspects, we feel that the above schedule has risk based on UAs past performance</a:t>
            </a:r>
          </a:p>
          <a:p>
            <a:pPr lvl="1"/>
            <a:r>
              <a:rPr lang="en-US" dirty="0" smtClean="0"/>
              <a:t>Which, unlike stocks, is probably a good predictor of future performance</a:t>
            </a:r>
          </a:p>
          <a:p>
            <a:r>
              <a:rPr lang="en-US" dirty="0" smtClean="0"/>
              <a:t>We should come up with contingency plans for ensuring good use of the time, should the durations of the UA effort be doubled (6 months instead of 3)</a:t>
            </a:r>
          </a:p>
          <a:p>
            <a:pPr lvl="1"/>
            <a:r>
              <a:rPr lang="en-US" dirty="0" smtClean="0"/>
              <a:t>system verification in June rather than March; installation in September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Path forward on UA alignment &amp; M4 coating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UA alignment.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very close supervision of UA’s effort. Hanshin Lee visits UA </a:t>
            </a:r>
            <a:r>
              <a:rPr lang="en-US" dirty="0" smtClean="0"/>
              <a:t>every two </a:t>
            </a:r>
            <a:r>
              <a:rPr lang="en-US" dirty="0"/>
              <a:t>weeks</a:t>
            </a:r>
            <a:r>
              <a:rPr lang="en-US" dirty="0" smtClean="0"/>
              <a:t>. Gary Hill is visiting at least every month to reinforce supervision.</a:t>
            </a:r>
            <a:endParaRPr lang="en-US" dirty="0"/>
          </a:p>
          <a:p>
            <a:pPr lvl="1"/>
            <a:r>
              <a:rPr lang="en-US" dirty="0" smtClean="0"/>
              <a:t>Insisting </a:t>
            </a:r>
            <a:r>
              <a:rPr lang="en-US" dirty="0"/>
              <a:t>on close involvement of key personnel (i.e. Jim Burge).</a:t>
            </a:r>
          </a:p>
          <a:p>
            <a:pPr lvl="1"/>
            <a:r>
              <a:rPr lang="en-US" dirty="0" smtClean="0"/>
              <a:t>Hanshin </a:t>
            </a:r>
            <a:r>
              <a:rPr lang="en-US" dirty="0"/>
              <a:t>Lee is keeping action item list and reviewing it every week during weekly </a:t>
            </a:r>
            <a:r>
              <a:rPr lang="en-US" dirty="0" err="1"/>
              <a:t>telecons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Herman </a:t>
            </a:r>
            <a:r>
              <a:rPr lang="en-US" dirty="0" err="1"/>
              <a:t>Kriel</a:t>
            </a:r>
            <a:r>
              <a:rPr lang="en-US" dirty="0"/>
              <a:t> is in close contact with Jeff Kingsley on project management issues.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taken on mechanical designs/fabrication for remaining </a:t>
            </a:r>
            <a:r>
              <a:rPr lang="en-US" dirty="0" err="1"/>
              <a:t>fixturing</a:t>
            </a:r>
            <a:r>
              <a:rPr lang="en-US" dirty="0"/>
              <a:t> of CGH tests and others.</a:t>
            </a:r>
          </a:p>
          <a:p>
            <a:pPr marL="0" indent="0">
              <a:buNone/>
            </a:pPr>
            <a:r>
              <a:rPr lang="en-US" dirty="0" smtClean="0"/>
              <a:t>M4 </a:t>
            </a:r>
            <a:r>
              <a:rPr lang="en-US" dirty="0"/>
              <a:t>Coating.</a:t>
            </a:r>
          </a:p>
          <a:p>
            <a:pPr lvl="1"/>
            <a:r>
              <a:rPr lang="en-US" dirty="0" smtClean="0"/>
              <a:t>Eliminate STF on durability; eliminate enhanced Al on performance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parallel, pursue JDSU, </a:t>
            </a:r>
            <a:r>
              <a:rPr lang="en-US" dirty="0" err="1"/>
              <a:t>ZeCoat</a:t>
            </a:r>
            <a:r>
              <a:rPr lang="en-US" dirty="0"/>
              <a:t>, Quantum, Lick obs. to refine cost / schedule / performance estimates.</a:t>
            </a:r>
          </a:p>
          <a:p>
            <a:pPr lvl="1"/>
            <a:r>
              <a:rPr lang="en-US" dirty="0" smtClean="0"/>
              <a:t>Funding </a:t>
            </a:r>
            <a:r>
              <a:rPr lang="en-US" dirty="0"/>
              <a:t>situation may dictate path, but we aim to choose the most durable and best performing coating that we can afford.</a:t>
            </a:r>
          </a:p>
          <a:p>
            <a:pPr lvl="1"/>
            <a:r>
              <a:rPr lang="en-US" dirty="0" smtClean="0"/>
              <a:t>Schedule </a:t>
            </a:r>
            <a:r>
              <a:rPr lang="en-US" dirty="0"/>
              <a:t>is extremely important.</a:t>
            </a:r>
          </a:p>
        </p:txBody>
      </p:sp>
    </p:spTree>
    <p:extLst>
      <p:ext uri="{BB962C8B-B14F-4D97-AF65-F5344CB8AC3E}">
        <p14:creationId xmlns:p14="http://schemas.microsoft.com/office/powerpoint/2010/main" val="9056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563562"/>
            <a:ext cx="52578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WFC Design Version Control Issue</a:t>
            </a:r>
            <a:endParaRPr lang="en-US" b="1" dirty="0">
              <a:latin typeface="Arial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47545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M2 &amp; M4 as-built prescriptions were not reflected in the formal WFC design release.</a:t>
            </a:r>
            <a:endParaRPr lang="en-US" sz="2000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Resolved by re-optimizing the ADC design (Phillip </a:t>
            </a:r>
            <a:r>
              <a:rPr lang="en-US" sz="2000" dirty="0" err="1" smtClean="0">
                <a:latin typeface="Arial" charset="0"/>
              </a:rPr>
              <a:t>MacQueen</a:t>
            </a:r>
            <a:r>
              <a:rPr lang="en-US" sz="2000" dirty="0" smtClean="0">
                <a:latin typeface="Arial" charset="0"/>
              </a:rPr>
              <a:t>, 9/5) and subsequently updating the WFC CAD model.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The change in M2 &amp; M4 prescriptions led to a large residual wavefront error (spherical aberration) of ~4waves in the M2-M3 CGH (Computer Generated Hologram) test.</a:t>
            </a:r>
          </a:p>
          <a:p>
            <a:pPr lvl="1"/>
            <a:r>
              <a:rPr lang="en-US" dirty="0" smtClean="0">
                <a:latin typeface="Arial" charset="0"/>
              </a:rPr>
              <a:t>This residual error can give a false signal for M2-M3 alignment.</a:t>
            </a:r>
          </a:p>
          <a:p>
            <a:pPr lvl="1"/>
            <a:r>
              <a:rPr lang="en-US" dirty="0" smtClean="0">
                <a:latin typeface="Arial" charset="0"/>
              </a:rPr>
              <a:t>UA’s analysis confirmed the current CGH is usable.</a:t>
            </a:r>
          </a:p>
          <a:p>
            <a:pPr lvl="1"/>
            <a:r>
              <a:rPr lang="en-US" dirty="0" smtClean="0">
                <a:latin typeface="Arial" charset="0"/>
              </a:rPr>
              <a:t>However, UA will procure a new CGH that matches (i.e. zero residual) the current as-built prescription of M2 and M3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M4/5 and System CGH tests turned out to be much less affected.</a:t>
            </a:r>
            <a:endParaRPr lang="en-US" sz="20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4C84E-C335-384B-BA34-D9239937C8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/>
              <a:t>Issue 2</a:t>
            </a:r>
          </a:p>
          <a:p>
            <a:pPr algn="ctr" eaLnBrk="1" hangingPunct="1"/>
            <a:r>
              <a:rPr lang="en-US" sz="3600" b="1" dirty="0" smtClean="0"/>
              <a:t>Center Reference Target (CRT) Drift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6DEE-1E45-A34A-9F13-0B971B47F3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CRT drift issues</a:t>
            </a:r>
            <a:endParaRPr lang="en-US" b="1" dirty="0">
              <a:latin typeface="Arial" charset="0"/>
            </a:endParaRPr>
          </a:p>
        </p:txBody>
      </p:sp>
      <p:grpSp>
        <p:nvGrpSpPr>
          <p:cNvPr id="24578" name="Group 7"/>
          <p:cNvGrpSpPr>
            <a:grpSpLocks/>
          </p:cNvGrpSpPr>
          <p:nvPr/>
        </p:nvGrpSpPr>
        <p:grpSpPr bwMode="auto">
          <a:xfrm>
            <a:off x="533400" y="1444625"/>
            <a:ext cx="2136775" cy="4422775"/>
            <a:chOff x="228599" y="1066801"/>
            <a:chExt cx="1840461" cy="3810000"/>
          </a:xfrm>
        </p:grpSpPr>
        <p:pic>
          <p:nvPicPr>
            <p:cNvPr id="24582" name="Picture 3" descr="H:\DCIM\126CANON\IMG_0297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56170" y="2051570"/>
              <a:ext cx="3810000" cy="1840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Box 6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4340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</a:rPr>
                <a:t>M3</a:t>
              </a:r>
            </a:p>
          </p:txBody>
        </p:sp>
        <p:sp>
          <p:nvSpPr>
            <p:cNvPr id="24584" name="TextBox 9"/>
            <p:cNvSpPr txBox="1">
              <a:spLocks noChangeArrowheads="1"/>
            </p:cNvSpPr>
            <p:nvPr/>
          </p:nvSpPr>
          <p:spPr bwMode="auto">
            <a:xfrm>
              <a:off x="762000" y="2514600"/>
              <a:ext cx="4340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</a:rPr>
                <a:t>M2</a:t>
              </a:r>
            </a:p>
          </p:txBody>
        </p:sp>
        <p:sp>
          <p:nvSpPr>
            <p:cNvPr id="24585" name="TextBox 10"/>
            <p:cNvSpPr txBox="1">
              <a:spLocks noChangeArrowheads="1"/>
            </p:cNvSpPr>
            <p:nvPr/>
          </p:nvSpPr>
          <p:spPr bwMode="auto">
            <a:xfrm>
              <a:off x="533400" y="3962400"/>
              <a:ext cx="4340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</a:rPr>
                <a:t>M5</a:t>
              </a:r>
            </a:p>
          </p:txBody>
        </p:sp>
        <p:sp>
          <p:nvSpPr>
            <p:cNvPr id="24586" name="TextBox 11"/>
            <p:cNvSpPr txBox="1">
              <a:spLocks noChangeArrowheads="1"/>
            </p:cNvSpPr>
            <p:nvPr/>
          </p:nvSpPr>
          <p:spPr bwMode="auto">
            <a:xfrm>
              <a:off x="1447800" y="3429000"/>
              <a:ext cx="4340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chemeClr val="bg1"/>
                  </a:solidFill>
                </a:rPr>
                <a:t>M4</a:t>
              </a:r>
            </a:p>
          </p:txBody>
        </p:sp>
      </p:grpSp>
      <p:pic>
        <p:nvPicPr>
          <p:cNvPr id="24579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444625"/>
            <a:ext cx="5894388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5"/>
          <p:cNvSpPr txBox="1">
            <a:spLocks noChangeArrowheads="1"/>
          </p:cNvSpPr>
          <p:nvPr/>
        </p:nvSpPr>
        <p:spPr bwMode="auto">
          <a:xfrm>
            <a:off x="3810000" y="2852738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M2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85C47-11D7-DC41-BA54-D379CA1602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CRT Drift issue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(1. Mirror optical axis registration)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228600" y="5257800"/>
            <a:ext cx="563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/>
              <a:t>Each mirror is aligned to the rotation axis of the air bearing.</a:t>
            </a:r>
          </a:p>
          <a:p>
            <a:pPr eaLnBrk="1" hangingPunct="1">
              <a:buFontTx/>
              <a:buChar char="-"/>
            </a:pPr>
            <a:r>
              <a:rPr lang="en-US" sz="1600"/>
              <a:t>Tip/tilt/Coma due to mirror centering error is monitored by rotating the mirror.</a:t>
            </a:r>
          </a:p>
          <a:p>
            <a:pPr eaLnBrk="1" hangingPunct="1">
              <a:buFontTx/>
              <a:buChar char="-"/>
            </a:pPr>
            <a:endParaRPr lang="en-US" sz="1600"/>
          </a:p>
        </p:txBody>
      </p:sp>
      <p:pic>
        <p:nvPicPr>
          <p:cNvPr id="2560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1219200" y="2971800"/>
            <a:ext cx="5032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M3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3084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6"/>
          <p:cNvSpPr txBox="1">
            <a:spLocks noChangeArrowheads="1"/>
          </p:cNvSpPr>
          <p:nvPr/>
        </p:nvSpPr>
        <p:spPr bwMode="auto">
          <a:xfrm>
            <a:off x="7315200" y="5867400"/>
            <a:ext cx="5032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M3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46E5-9616-6B4F-8615-6D6F0E3760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457200"/>
            <a:ext cx="52578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CRT Drift issue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2 .Registration of CRT to Mirror)</a:t>
            </a:r>
            <a:endParaRPr lang="en-US" b="1" dirty="0">
              <a:latin typeface="Arial" charset="0"/>
            </a:endParaRPr>
          </a:p>
        </p:txBody>
      </p:sp>
      <p:sp>
        <p:nvSpPr>
          <p:cNvPr id="26626" name="TextBox 8"/>
          <p:cNvSpPr txBox="1">
            <a:spLocks noChangeArrowheads="1"/>
          </p:cNvSpPr>
          <p:nvPr/>
        </p:nvSpPr>
        <p:spPr bwMode="auto">
          <a:xfrm>
            <a:off x="533400" y="1295400"/>
            <a:ext cx="358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Tip/tilt registration by collimated beam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1676400"/>
            <a:ext cx="35401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" y="4452938"/>
            <a:ext cx="35306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1722438"/>
            <a:ext cx="35353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3325" y="4500563"/>
            <a:ext cx="35337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5029200" y="1371600"/>
            <a:ext cx="358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Decenter registration by x10 imaging</a:t>
            </a:r>
          </a:p>
        </p:txBody>
      </p:sp>
      <p:sp>
        <p:nvSpPr>
          <p:cNvPr id="26632" name="TextBox 5"/>
          <p:cNvSpPr txBox="1">
            <a:spLocks noChangeArrowheads="1"/>
          </p:cNvSpPr>
          <p:nvPr/>
        </p:nvSpPr>
        <p:spPr bwMode="auto">
          <a:xfrm>
            <a:off x="685800" y="4572000"/>
            <a:ext cx="1797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FFFFFF"/>
                </a:solidFill>
              </a:rPr>
              <a:t>Note: There is a faint spot</a:t>
            </a:r>
          </a:p>
        </p:txBody>
      </p:sp>
      <p:cxnSp>
        <p:nvCxnSpPr>
          <p:cNvPr id="8" name="Straight Arrow Connector 7"/>
          <p:cNvCxnSpPr>
            <a:stCxn id="26632" idx="2"/>
          </p:cNvCxnSpPr>
          <p:nvPr/>
        </p:nvCxnSpPr>
        <p:spPr>
          <a:xfrm>
            <a:off x="1584325" y="4833938"/>
            <a:ext cx="396875" cy="652462"/>
          </a:xfrm>
          <a:prstGeom prst="straightConnector1">
            <a:avLst/>
          </a:prstGeom>
          <a:ln w="12700" cmpd="sng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DFA6C-1144-B149-9F32-526D7AE6D4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457200"/>
            <a:ext cx="5257800" cy="655638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CRT Drift issue</a:t>
            </a:r>
            <a:br>
              <a:rPr lang="en-US" b="1" dirty="0" smtClean="0">
                <a:latin typeface="Arial" charset="0"/>
              </a:rPr>
            </a:br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3 .Registration transfer to SMRs)</a:t>
            </a:r>
            <a:endParaRPr lang="en-US" b="1" dirty="0">
              <a:latin typeface="Arial" charset="0"/>
            </a:endParaRPr>
          </a:p>
        </p:txBody>
      </p:sp>
      <p:pic>
        <p:nvPicPr>
          <p:cNvPr id="27650" name="Picture 2" descr="G:\HET_InitialAlignment\M2_pics\IMG_06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7651" name="Picture 3" descr="G:\HET_InitialAlignment\M2_pics\IMG_0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85800" y="4419600"/>
            <a:ext cx="79816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 dirty="0">
                <a:cs typeface="Arial" charset="0"/>
              </a:rPr>
              <a:t>Each CRT has three </a:t>
            </a:r>
            <a:r>
              <a:rPr lang="en-US" sz="1600" dirty="0" smtClean="0">
                <a:cs typeface="Arial" charset="0"/>
              </a:rPr>
              <a:t>Spherically Mounted Retro-reflectors (SMRs) </a:t>
            </a:r>
            <a:r>
              <a:rPr lang="en-US" sz="1600" dirty="0">
                <a:cs typeface="Arial" charset="0"/>
              </a:rPr>
              <a:t>around the CGH.</a:t>
            </a:r>
          </a:p>
          <a:p>
            <a:pPr eaLnBrk="1" hangingPunct="1">
              <a:buFontTx/>
              <a:buChar char="-"/>
            </a:pPr>
            <a:r>
              <a:rPr lang="en-US" sz="1600" dirty="0">
                <a:cs typeface="Arial" charset="0"/>
              </a:rPr>
              <a:t>The </a:t>
            </a:r>
            <a:r>
              <a:rPr lang="en-US" sz="1600" dirty="0" smtClean="0">
                <a:cs typeface="Arial" charset="0"/>
              </a:rPr>
              <a:t>plane of SMRs </a:t>
            </a:r>
            <a:r>
              <a:rPr lang="en-US" sz="1600" dirty="0">
                <a:cs typeface="Arial" charset="0"/>
              </a:rPr>
              <a:t>are registered to the CGH in decenter/spacing/tip/tilt.</a:t>
            </a:r>
          </a:p>
          <a:p>
            <a:pPr lvl="1" eaLnBrk="1" hangingPunct="1"/>
            <a:r>
              <a:rPr lang="en-US" sz="1600" dirty="0">
                <a:cs typeface="Arial" charset="0"/>
              </a:rPr>
              <a:t>: Measurement accuracy is  &lt; 2 micron in decenter and  &lt; 1.9arcsec in tip/tilt.</a:t>
            </a:r>
          </a:p>
          <a:p>
            <a:pPr eaLnBrk="1" hangingPunct="1">
              <a:buFontTx/>
              <a:buChar char="-"/>
            </a:pPr>
            <a:r>
              <a:rPr lang="en-US" sz="1600" dirty="0">
                <a:cs typeface="Arial" charset="0"/>
              </a:rPr>
              <a:t>The SMRs form the surrogate of the CGH and facilitate Laser Tracker alignment.</a:t>
            </a:r>
          </a:p>
          <a:p>
            <a:pPr eaLnBrk="1" hangingPunct="1">
              <a:buFontTx/>
              <a:buChar char="-"/>
            </a:pPr>
            <a:r>
              <a:rPr lang="en-US" sz="1600" dirty="0">
                <a:cs typeface="Arial" charset="0"/>
              </a:rPr>
              <a:t>Note: The CGH is yet to be registered in Z to the mirror vertex.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57667-4CE2-8949-84B1-33138D5E42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3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82193</TotalTime>
  <Words>2251</Words>
  <Application>Microsoft Macintosh PowerPoint</Application>
  <PresentationFormat>On-screen Show (4:3)</PresentationFormat>
  <Paragraphs>317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Wide Field Corrector Current status / risk assessment</vt:lpstr>
      <vt:lpstr>Overview</vt:lpstr>
      <vt:lpstr>PowerPoint Presentation</vt:lpstr>
      <vt:lpstr>WFC Design Version Control Issue</vt:lpstr>
      <vt:lpstr>PowerPoint Presentation</vt:lpstr>
      <vt:lpstr>CRT drift issues</vt:lpstr>
      <vt:lpstr>CRT Drift issue (1. Mirror optical axis registration)</vt:lpstr>
      <vt:lpstr>CRT Drift issue (2 .Registration of CRT to Mirror)</vt:lpstr>
      <vt:lpstr>CRT Drift issue (3 .Registration transfer to SMRs)</vt:lpstr>
      <vt:lpstr>CRT Drift issue (4 . Vertex spacing registration)</vt:lpstr>
      <vt:lpstr>CRT Drift issue (Most likely cause &amp; current best knowledge)</vt:lpstr>
      <vt:lpstr>PowerPoint Presentation</vt:lpstr>
      <vt:lpstr>New alignment plan (Summary)</vt:lpstr>
      <vt:lpstr>New alignment plan (Registration of new M4 reference to M4 axis)</vt:lpstr>
      <vt:lpstr>New alignment plan (Registration of new M4 reference to M4 axis)</vt:lpstr>
      <vt:lpstr>New alignment plan (Registration of new M4 reference to M4 axis)</vt:lpstr>
      <vt:lpstr>New alignment plan (Registration of new M4 reference to M4 axis)</vt:lpstr>
      <vt:lpstr>New alignment plan (CGH alignment tests)</vt:lpstr>
      <vt:lpstr>New alignment plan (Analysis and performance estimation)</vt:lpstr>
      <vt:lpstr>New alignment plan challenges</vt:lpstr>
      <vt:lpstr>PowerPoint Presentation</vt:lpstr>
      <vt:lpstr>M4 coating degradation</vt:lpstr>
      <vt:lpstr>M4 coating degradation</vt:lpstr>
      <vt:lpstr>M4 coating degradation</vt:lpstr>
      <vt:lpstr>M4 coating degradation</vt:lpstr>
      <vt:lpstr>M4 coating degradation (Possible causes &amp; current best knowledge)</vt:lpstr>
      <vt:lpstr>M4 coating degradation (Stripping M4 coating)</vt:lpstr>
      <vt:lpstr>M4 re-coating options</vt:lpstr>
      <vt:lpstr>M4 re-coating options</vt:lpstr>
      <vt:lpstr>PowerPoint Presentation</vt:lpstr>
      <vt:lpstr>WFC key milestones in 2014 </vt:lpstr>
      <vt:lpstr>Path forward on UA alignment &amp; M4 coating </vt:lpstr>
    </vt:vector>
  </TitlesOfParts>
  <Company>UT Austin - McDonald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Rafal</dc:creator>
  <cp:lastModifiedBy>Hanshin Lee</cp:lastModifiedBy>
  <cp:revision>498</cp:revision>
  <cp:lastPrinted>2013-12-07T06:44:43Z</cp:lastPrinted>
  <dcterms:created xsi:type="dcterms:W3CDTF">2008-03-12T23:09:42Z</dcterms:created>
  <dcterms:modified xsi:type="dcterms:W3CDTF">2013-12-09T23:06:32Z</dcterms:modified>
</cp:coreProperties>
</file>